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9.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18.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19.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6"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2" Type="http://schemas.openxmlformats.org/officeDocument/2006/relationships/slide" Target="slides/slide7.xml"/><Relationship Id="rId13" Type="http://schemas.openxmlformats.org/officeDocument/2006/relationships/slide" Target="slides/slide8.xml"/><Relationship Id="rId10" Type="http://schemas.openxmlformats.org/officeDocument/2006/relationships/slide" Target="slides/slide5.xml"/><Relationship Id="rId11" Type="http://schemas.openxmlformats.org/officeDocument/2006/relationships/slide" Target="slides/slide6.xml"/><Relationship Id="rId25" Type="http://schemas.openxmlformats.org/officeDocument/2006/relationships/slide" Target="slides/slide20.xml"/><Relationship Id="rId2" Type="http://schemas.openxmlformats.org/officeDocument/2006/relationships/presProps" Target="presProps.xml"/><Relationship Id="rId21" Type="http://schemas.openxmlformats.org/officeDocument/2006/relationships/slide" Target="slides/slide16.xml"/><Relationship Id="rId1" Type="http://schemas.openxmlformats.org/officeDocument/2006/relationships/theme" Target="theme/theme1.xml"/><Relationship Id="rId22" Type="http://schemas.openxmlformats.org/officeDocument/2006/relationships/slide" Target="slides/slide17.xml"/><Relationship Id="rId4" Type="http://schemas.openxmlformats.org/officeDocument/2006/relationships/slideMaster" Target="slideMasters/slideMaster1.xml"/><Relationship Id="rId23" Type="http://schemas.openxmlformats.org/officeDocument/2006/relationships/slide" Target="slides/slide18.xml"/><Relationship Id="rId3" Type="http://schemas.openxmlformats.org/officeDocument/2006/relationships/tableStyles" Target="tableStyles.xml"/><Relationship Id="rId24" Type="http://schemas.openxmlformats.org/officeDocument/2006/relationships/slide" Target="slides/slide19.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62" name="Shape 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36" name="Shape 13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44" name="Shape 1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1" name="Shape 1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9" name="Shape 1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6" name="Shape 1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74" name="Shape 17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81" name="Shape 18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89" name="Shape 1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95" name="Shape 19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69" name="Shape 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01" name="Shape 20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76" name="Shape 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1" name="Shape 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9" name="Shape 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06" name="Shape 10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14" name="Shape 11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21" name="Shape 12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4724400" y="0"/>
            <a:ext cx="3012140" cy="5140547"/>
          </a:xfrm>
          <a:custGeom>
            <a:pathLst>
              <a:path extrusionOk="0" h="6854064" w="3012141">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anchorCtr="0" anchor="ctr" bIns="45700" lIns="91425" rIns="91425" tIns="45700">
            <a:noAutofit/>
          </a:bodyPr>
          <a:lstStyle/>
          <a:p>
            <a:pPr>
              <a:spcBef>
                <a:spcPts val="0"/>
              </a:spcBef>
              <a:buNone/>
            </a:pPr>
            <a:r>
              <a:t/>
            </a:r>
            <a:endParaRPr/>
          </a:p>
        </p:txBody>
      </p:sp>
      <p:grpSp>
        <p:nvGrpSpPr>
          <p:cNvPr id="11" name="Shape 11"/>
          <p:cNvGrpSpPr/>
          <p:nvPr/>
        </p:nvGrpSpPr>
        <p:grpSpPr>
          <a:xfrm>
            <a:off x="4571999" y="0"/>
            <a:ext cx="4546600" cy="5143499"/>
            <a:chOff x="1447" y="0"/>
            <a:chExt cx="2863" cy="4319"/>
          </a:xfrm>
        </p:grpSpPr>
        <p:sp>
          <p:nvSpPr>
            <p:cNvPr id="12" name="Shape 12"/>
            <p:cNvSpPr/>
            <p:nvPr/>
          </p:nvSpPr>
          <p:spPr>
            <a:xfrm>
              <a:off x="1447" y="0"/>
              <a:ext cx="1885" cy="4319"/>
            </a:xfrm>
            <a:custGeom>
              <a:pathLst>
                <a:path extrusionOk="0" h="4320" w="1886">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anchorCtr="0" anchor="t" bIns="45700" lIns="91425" rIns="91425" tIns="45700">
              <a:noAutofit/>
            </a:bodyPr>
            <a:lstStyle/>
            <a:p>
              <a:pPr>
                <a:spcBef>
                  <a:spcPts val="0"/>
                </a:spcBef>
                <a:buNone/>
              </a:pPr>
              <a:r>
                <a:t/>
              </a:r>
              <a:endParaRPr/>
            </a:p>
          </p:txBody>
        </p:sp>
        <p:sp>
          <p:nvSpPr>
            <p:cNvPr id="13" name="Shape 13"/>
            <p:cNvSpPr/>
            <p:nvPr/>
          </p:nvSpPr>
          <p:spPr>
            <a:xfrm>
              <a:off x="1559" y="0"/>
              <a:ext cx="1978" cy="4319"/>
            </a:xfrm>
            <a:custGeom>
              <a:pathLst>
                <a:path extrusionOk="0" h="4320" w="1979">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anchorCtr="0" anchor="t" bIns="45700" lIns="91425" rIns="91425" tIns="45700">
              <a:noAutofit/>
            </a:bodyPr>
            <a:lstStyle/>
            <a:p>
              <a:pPr>
                <a:spcBef>
                  <a:spcPts val="0"/>
                </a:spcBef>
                <a:buNone/>
              </a:pPr>
              <a:r>
                <a:t/>
              </a:r>
              <a:endParaRPr/>
            </a:p>
          </p:txBody>
        </p:sp>
        <p:sp>
          <p:nvSpPr>
            <p:cNvPr id="14" name="Shape 14"/>
            <p:cNvSpPr/>
            <p:nvPr/>
          </p:nvSpPr>
          <p:spPr>
            <a:xfrm>
              <a:off x="2090" y="0"/>
              <a:ext cx="1805" cy="4319"/>
            </a:xfrm>
            <a:custGeom>
              <a:pathLst>
                <a:path extrusionOk="0" h="4320" w="1806">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anchorCtr="0" anchor="t" bIns="45700" lIns="91425" rIns="91425" tIns="45700">
              <a:noAutofit/>
            </a:bodyPr>
            <a:lstStyle/>
            <a:p>
              <a:pPr>
                <a:spcBef>
                  <a:spcPts val="0"/>
                </a:spcBef>
                <a:buNone/>
              </a:pPr>
              <a:r>
                <a:t/>
              </a:r>
              <a:endParaRPr/>
            </a:p>
          </p:txBody>
        </p:sp>
        <p:sp>
          <p:nvSpPr>
            <p:cNvPr id="15" name="Shape 15"/>
            <p:cNvSpPr/>
            <p:nvPr/>
          </p:nvSpPr>
          <p:spPr>
            <a:xfrm>
              <a:off x="2463" y="0"/>
              <a:ext cx="1847" cy="4319"/>
            </a:xfrm>
            <a:custGeom>
              <a:pathLst>
                <a:path extrusionOk="0" h="4320" w="1848">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anchorCtr="0" anchor="t" bIns="45700" lIns="91425" rIns="91425" tIns="45700">
              <a:noAutofit/>
            </a:bodyPr>
            <a:lstStyle/>
            <a:p>
              <a:pPr>
                <a:spcBef>
                  <a:spcPts val="0"/>
                </a:spcBef>
                <a:buNone/>
              </a:pPr>
              <a:r>
                <a:t/>
              </a:r>
              <a:endParaRPr/>
            </a:p>
          </p:txBody>
        </p:sp>
      </p:grpSp>
      <p:sp>
        <p:nvSpPr>
          <p:cNvPr id="16" name="Shape 16"/>
          <p:cNvSpPr txBox="1"/>
          <p:nvPr>
            <p:ph type="ctrTitle"/>
          </p:nvPr>
        </p:nvSpPr>
        <p:spPr>
          <a:xfrm>
            <a:off x="685800" y="746438"/>
            <a:ext cx="5258700" cy="1158600"/>
          </a:xfrm>
          <a:prstGeom prst="rect">
            <a:avLst/>
          </a:prstGeom>
        </p:spPr>
        <p:txBody>
          <a:bodyPr anchorCtr="0" anchor="b"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17" name="Shape 17"/>
          <p:cNvSpPr txBox="1"/>
          <p:nvPr>
            <p:ph idx="1" type="subTitle"/>
          </p:nvPr>
        </p:nvSpPr>
        <p:spPr>
          <a:xfrm>
            <a:off x="685800" y="1986416"/>
            <a:ext cx="5258700" cy="772800"/>
          </a:xfrm>
          <a:prstGeom prst="rect">
            <a:avLst/>
          </a:prstGeom>
        </p:spPr>
        <p:txBody>
          <a:bodyPr anchorCtr="0" anchor="t" bIns="91425" lIns="91425" rIns="91425" tIns="91425"/>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p:txBody>
      </p:sp>
      <p:sp>
        <p:nvSpPr>
          <p:cNvPr id="18" name="Shape 1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rot="-5400000">
            <a:off x="6431898" y="2431398"/>
            <a:ext cx="904306" cy="4519896"/>
          </a:xfrm>
          <a:custGeom>
            <a:pathLst>
              <a:path extrusionOk="0" h="4519897" w="1205742">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anchorCtr="0" anchor="ctr" bIns="45700" lIns="91425" rIns="91425" tIns="45700">
            <a:noAutofit/>
          </a:bodyPr>
          <a:lstStyle/>
          <a:p>
            <a:pPr>
              <a:spcBef>
                <a:spcPts val="0"/>
              </a:spcBef>
              <a:buNone/>
            </a:pPr>
            <a:r>
              <a:t/>
            </a:r>
            <a:endParaRPr/>
          </a:p>
        </p:txBody>
      </p:sp>
      <p:sp>
        <p:nvSpPr>
          <p:cNvPr id="21" name="Shape 21"/>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rot="-5400000">
            <a:off x="6431898" y="2431398"/>
            <a:ext cx="904306" cy="4519896"/>
          </a:xfrm>
          <a:custGeom>
            <a:pathLst>
              <a:path extrusionOk="0" h="4519897" w="1205742">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anchorCtr="0" anchor="ctr" bIns="45700" lIns="91425" rIns="91425" tIns="45700">
            <a:noAutofit/>
          </a:bodyPr>
          <a:lstStyle/>
          <a:p>
            <a:pPr>
              <a:spcBef>
                <a:spcPts val="0"/>
              </a:spcBef>
              <a:buNone/>
            </a:pPr>
            <a:r>
              <a:t/>
            </a:r>
            <a:endParaRPr/>
          </a:p>
        </p:txBody>
      </p:sp>
      <p:sp>
        <p:nvSpPr>
          <p:cNvPr id="26" name="Shape 26"/>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solidFill>
                  <a:srgbClr val="A64128"/>
                </a:solidFill>
              </a:defRPr>
            </a:lvl1pPr>
            <a:lvl2pPr>
              <a:spcBef>
                <a:spcPts val="0"/>
              </a:spcBef>
              <a:defRPr>
                <a:solidFill>
                  <a:srgbClr val="A64128"/>
                </a:solidFill>
              </a:defRPr>
            </a:lvl2pPr>
            <a:lvl3pPr>
              <a:spcBef>
                <a:spcPts val="0"/>
              </a:spcBef>
              <a:defRPr>
                <a:solidFill>
                  <a:srgbClr val="A64128"/>
                </a:solidFill>
              </a:defRPr>
            </a:lvl3pPr>
            <a:lvl4pPr>
              <a:spcBef>
                <a:spcPts val="0"/>
              </a:spcBef>
              <a:defRPr>
                <a:solidFill>
                  <a:srgbClr val="A64128"/>
                </a:solidFill>
              </a:defRPr>
            </a:lvl4pPr>
            <a:lvl5pPr>
              <a:spcBef>
                <a:spcPts val="0"/>
              </a:spcBef>
              <a:defRPr>
                <a:solidFill>
                  <a:srgbClr val="A64128"/>
                </a:solidFill>
              </a:defRPr>
            </a:lvl5pPr>
            <a:lvl6pPr>
              <a:spcBef>
                <a:spcPts val="0"/>
              </a:spcBef>
              <a:defRPr>
                <a:solidFill>
                  <a:srgbClr val="A64128"/>
                </a:solidFill>
              </a:defRPr>
            </a:lvl6pPr>
            <a:lvl7pPr>
              <a:spcBef>
                <a:spcPts val="0"/>
              </a:spcBef>
              <a:defRPr>
                <a:solidFill>
                  <a:srgbClr val="A64128"/>
                </a:solidFill>
              </a:defRPr>
            </a:lvl7pPr>
            <a:lvl8pPr>
              <a:spcBef>
                <a:spcPts val="0"/>
              </a:spcBef>
              <a:defRPr>
                <a:solidFill>
                  <a:srgbClr val="A64128"/>
                </a:solidFill>
              </a:defRPr>
            </a:lvl8pPr>
            <a:lvl9pPr>
              <a:spcBef>
                <a:spcPts val="0"/>
              </a:spcBef>
              <a:defRPr>
                <a:solidFill>
                  <a:srgbClr val="A64128"/>
                </a:solidFill>
              </a:defRPr>
            </a:lvl9pPr>
          </a:lstStyle>
          <a:p/>
        </p:txBody>
      </p:sp>
      <p:sp>
        <p:nvSpPr>
          <p:cNvPr id="27" name="Shape 27"/>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8" name="Shape 28"/>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2" name="Shape 32"/>
          <p:cNvSpPr/>
          <p:nvPr/>
        </p:nvSpPr>
        <p:spPr>
          <a:xfrm rot="-5400000">
            <a:off x="6431898" y="2431398"/>
            <a:ext cx="904306" cy="4519896"/>
          </a:xfrm>
          <a:custGeom>
            <a:pathLst>
              <a:path extrusionOk="0" h="4519897" w="1205742">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anchorCtr="0" anchor="ctr" bIns="45700" lIns="91425" rIns="91425" tIns="45700">
            <a:noAutofit/>
          </a:bodyPr>
          <a:lstStyle/>
          <a:p>
            <a:pPr>
              <a:spcBef>
                <a:spcPts val="0"/>
              </a:spcBef>
              <a:buNone/>
            </a:pPr>
            <a:r>
              <a:t/>
            </a:r>
            <a:endParaRPr/>
          </a:p>
        </p:txBody>
      </p:sp>
      <p:sp>
        <p:nvSpPr>
          <p:cNvPr id="33" name="Shape 3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4" name="Shape 34"/>
        <p:cNvGrpSpPr/>
        <p:nvPr/>
      </p:nvGrpSpPr>
      <p:grpSpPr>
        <a:xfrm>
          <a:off x="0" y="0"/>
          <a:ext cx="0" cy="0"/>
          <a:chOff x="0" y="0"/>
          <a:chExt cx="0" cy="0"/>
        </a:xfrm>
      </p:grpSpPr>
      <p:sp>
        <p:nvSpPr>
          <p:cNvPr id="35" name="Shape 3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dk1"/>
              </a:buClr>
              <a:buSzPct val="100000"/>
              <a:buNone/>
              <a:defRPr b="1" sz="1800">
                <a:solidFill>
                  <a:schemeClr val="dk1"/>
                </a:solidFill>
              </a:defRPr>
            </a:lvl1pPr>
          </a:lstStyle>
          <a:p/>
        </p:txBody>
      </p:sp>
      <p:sp>
        <p:nvSpPr>
          <p:cNvPr id="36" name="Shape 36"/>
          <p:cNvSpPr/>
          <p:nvPr/>
        </p:nvSpPr>
        <p:spPr>
          <a:xfrm rot="10800000">
            <a:off x="7938258" y="0"/>
            <a:ext cx="1205741" cy="3389922"/>
          </a:xfrm>
          <a:custGeom>
            <a:pathLst>
              <a:path extrusionOk="0" h="4519897" w="1205742">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anchorCtr="0" anchor="ctr" bIns="45700" lIns="91425" rIns="91425" tIns="45700">
            <a:noAutofit/>
          </a:bodyPr>
          <a:lstStyle/>
          <a:p>
            <a:pPr>
              <a:spcBef>
                <a:spcPts val="0"/>
              </a:spcBef>
              <a:buNone/>
            </a:pPr>
            <a:r>
              <a:t/>
            </a:r>
            <a:endParaRPr/>
          </a:p>
        </p:txBody>
      </p:sp>
      <p:sp>
        <p:nvSpPr>
          <p:cNvPr id="37" name="Shape 37"/>
          <p:cNvSpPr/>
          <p:nvPr/>
        </p:nvSpPr>
        <p:spPr>
          <a:xfrm rot="5400000">
            <a:off x="1807794" y="-1807795"/>
            <a:ext cx="904306" cy="4519896"/>
          </a:xfrm>
          <a:custGeom>
            <a:pathLst>
              <a:path extrusionOk="0" h="4519897" w="1205742">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anchorCtr="0" anchor="ctr" bIns="45700" lIns="91425" rIns="91425" tIns="45700">
            <a:noAutofit/>
          </a:bodyPr>
          <a:lstStyle/>
          <a:p>
            <a:pPr>
              <a:spcBef>
                <a:spcPts val="0"/>
              </a:spcBef>
              <a:buNone/>
            </a:pPr>
            <a:r>
              <a:t/>
            </a:r>
            <a:endParaRPr/>
          </a:p>
        </p:txBody>
      </p:sp>
      <p:sp>
        <p:nvSpPr>
          <p:cNvPr id="38" name="Shape 3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9" name="Shape 39"/>
        <p:cNvGrpSpPr/>
        <p:nvPr/>
      </p:nvGrpSpPr>
      <p:grpSpPr>
        <a:xfrm>
          <a:off x="0" y="0"/>
          <a:ext cx="0" cy="0"/>
          <a:chOff x="0" y="0"/>
          <a:chExt cx="0" cy="0"/>
        </a:xfrm>
      </p:grpSpPr>
      <p:sp>
        <p:nvSpPr>
          <p:cNvPr id="40" name="Shape 40"/>
          <p:cNvSpPr/>
          <p:nvPr/>
        </p:nvSpPr>
        <p:spPr>
          <a:xfrm rot="-5400000">
            <a:off x="6431898" y="2431398"/>
            <a:ext cx="904306" cy="4519896"/>
          </a:xfrm>
          <a:custGeom>
            <a:pathLst>
              <a:path extrusionOk="0" h="4519897" w="1205742">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anchorCtr="0" anchor="ctr" bIns="45700" lIns="91425" rIns="91425" tIns="45700">
            <a:noAutofit/>
          </a:bodyPr>
          <a:lstStyle/>
          <a:p>
            <a:pPr>
              <a:spcBef>
                <a:spcPts val="0"/>
              </a:spcBef>
              <a:buNone/>
            </a:pPr>
            <a:r>
              <a:t/>
            </a:r>
            <a:endParaRPr/>
          </a:p>
        </p:txBody>
      </p:sp>
      <p:sp>
        <p:nvSpPr>
          <p:cNvPr id="41" name="Shape 4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2" name="Shape 42"/>
        <p:cNvGrpSpPr/>
        <p:nvPr/>
      </p:nvGrpSpPr>
      <p:grpSpPr>
        <a:xfrm>
          <a:off x="0" y="0"/>
          <a:ext cx="0" cy="0"/>
          <a:chOff x="0" y="0"/>
          <a:chExt cx="0" cy="0"/>
        </a:xfrm>
      </p:grpSpPr>
      <p:sp>
        <p:nvSpPr>
          <p:cNvPr id="43" name="Shape 43"/>
          <p:cNvSpPr txBox="1"/>
          <p:nvPr>
            <p:ph type="title"/>
          </p:nvPr>
        </p:nvSpPr>
        <p:spPr>
          <a:xfrm>
            <a:off x="457200" y="205978"/>
            <a:ext cx="8229600" cy="8574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indent="-139700" marL="342900" rtl="0" algn="l">
              <a:spcBef>
                <a:spcPts val="640"/>
              </a:spcBef>
              <a:buClr>
                <a:schemeClr val="dk1"/>
              </a:buClr>
              <a:buFont typeface="Arial"/>
              <a:buChar char="•"/>
              <a:defRPr/>
            </a:lvl1pPr>
            <a:lvl2pPr indent="-107950" marL="742950" rtl="0" algn="l">
              <a:spcBef>
                <a:spcPts val="560"/>
              </a:spcBef>
              <a:buClr>
                <a:schemeClr val="dk1"/>
              </a:buClr>
              <a:buFont typeface="Arial"/>
              <a:buChar char="–"/>
              <a:defRPr/>
            </a:lvl2pPr>
            <a:lvl3pPr indent="-76200" marL="1143000" rtl="0" algn="l">
              <a:spcBef>
                <a:spcPts val="480"/>
              </a:spcBef>
              <a:buClr>
                <a:schemeClr val="dk1"/>
              </a:buClr>
              <a:buFont typeface="Arial"/>
              <a:buChar char="•"/>
              <a:defRPr/>
            </a:lvl3pPr>
            <a:lvl4pPr indent="-101600" marL="1600200" rtl="0" algn="l">
              <a:spcBef>
                <a:spcPts val="400"/>
              </a:spcBef>
              <a:buClr>
                <a:schemeClr val="dk1"/>
              </a:buClr>
              <a:buFont typeface="Arial"/>
              <a:buChar char="–"/>
              <a:defRPr/>
            </a:lvl4pPr>
            <a:lvl5pPr indent="-101600" marL="2057400" rtl="0" algn="l">
              <a:spcBef>
                <a:spcPts val="400"/>
              </a:spcBef>
              <a:buClr>
                <a:schemeClr val="dk1"/>
              </a:buClr>
              <a:buFont typeface="Arial"/>
              <a:buChar char="»"/>
              <a:defRPr/>
            </a:lvl5pPr>
            <a:lvl6pPr indent="-101600" marL="2514600" rtl="0" algn="l">
              <a:spcBef>
                <a:spcPts val="400"/>
              </a:spcBef>
              <a:buClr>
                <a:schemeClr val="dk1"/>
              </a:buClr>
              <a:buFont typeface="Arial"/>
              <a:buChar char="•"/>
              <a:defRPr/>
            </a:lvl6pPr>
            <a:lvl7pPr indent="-101600" marL="2971800" rtl="0" algn="l">
              <a:spcBef>
                <a:spcPts val="400"/>
              </a:spcBef>
              <a:buClr>
                <a:schemeClr val="dk1"/>
              </a:buClr>
              <a:buFont typeface="Arial"/>
              <a:buChar char="•"/>
              <a:defRPr/>
            </a:lvl7pPr>
            <a:lvl8pPr indent="-101600" marL="3429000" rtl="0" algn="l">
              <a:spcBef>
                <a:spcPts val="400"/>
              </a:spcBef>
              <a:buClr>
                <a:schemeClr val="dk1"/>
              </a:buClr>
              <a:buFont typeface="Arial"/>
              <a:buChar char="•"/>
              <a:defRPr/>
            </a:lvl8pPr>
            <a:lvl9pPr indent="-101600" marL="3886200" rtl="0" algn="l">
              <a:spcBef>
                <a:spcPts val="400"/>
              </a:spcBef>
              <a:buClr>
                <a:schemeClr val="dk1"/>
              </a:buClr>
              <a:buFont typeface="Arial"/>
              <a:buChar char="•"/>
              <a:defRPr/>
            </a:lvl9pPr>
          </a:lstStyle>
          <a:p/>
        </p:txBody>
      </p:sp>
      <p:sp>
        <p:nvSpPr>
          <p:cNvPr id="45" name="Shape 45"/>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6" name="Shape 46"/>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7" name="Shape 47"/>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8" name="Shape 48"/>
        <p:cNvGrpSpPr/>
        <p:nvPr/>
      </p:nvGrpSpPr>
      <p:grpSpPr>
        <a:xfrm>
          <a:off x="0" y="0"/>
          <a:ext cx="0" cy="0"/>
          <a:chOff x="0" y="0"/>
          <a:chExt cx="0" cy="0"/>
        </a:xfrm>
      </p:grpSpPr>
      <p:sp>
        <p:nvSpPr>
          <p:cNvPr id="49" name="Shape 49"/>
          <p:cNvSpPr txBox="1"/>
          <p:nvPr>
            <p:ph type="title"/>
          </p:nvPr>
        </p:nvSpPr>
        <p:spPr>
          <a:xfrm>
            <a:off x="457200" y="205978"/>
            <a:ext cx="8229600" cy="8574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0" name="Shape 50"/>
          <p:cNvSpPr txBox="1"/>
          <p:nvPr>
            <p:ph idx="1" type="body"/>
          </p:nvPr>
        </p:nvSpPr>
        <p:spPr>
          <a:xfrm>
            <a:off x="457200" y="1200150"/>
            <a:ext cx="4038599" cy="33945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2" type="body"/>
          </p:nvPr>
        </p:nvSpPr>
        <p:spPr>
          <a:xfrm>
            <a:off x="4648200" y="1200150"/>
            <a:ext cx="4038599" cy="3394500"/>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2" name="Shape 52"/>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3" name="Shape 53"/>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marL="0" marR="0" rtl="0" algn="ct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4" name="Shape 54"/>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lvl1pPr indent="0" marL="0" marR="0" rtl="0" algn="r">
              <a:spcBef>
                <a:spcPts val="0"/>
              </a:spcBef>
              <a:buNone/>
              <a:defRPr b="0" baseline="0" i="0" sz="1200" u="none" cap="none" strike="noStrike">
                <a:solidFill>
                  <a:srgbClr val="888888"/>
                </a:solidFill>
                <a:latin typeface="Calibri"/>
                <a:ea typeface="Calibri"/>
                <a:cs typeface="Calibri"/>
                <a:sym typeface="Calibri"/>
              </a:defRPr>
            </a:lvl1pPr>
          </a:lstStyle>
          <a:p>
            <a:pPr indent="0" lvl="0" marL="0">
              <a:spcBef>
                <a:spcPts val="0"/>
              </a:spcBef>
              <a:buSzPct val="25000"/>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9" Type="http://schemas.openxmlformats.org/officeDocument/2006/relationships/theme" Target="../theme/theme3.xml"/><Relationship Id="rId6" Type="http://schemas.openxmlformats.org/officeDocument/2006/relationships/slideLayout" Target="../slideLayouts/slideLayout6.xml"/><Relationship Id="rId5" Type="http://schemas.openxmlformats.org/officeDocument/2006/relationships/slideLayout" Target="../slideLayouts/slideLayout5.xml"/><Relationship Id="rId8" Type="http://schemas.openxmlformats.org/officeDocument/2006/relationships/slideLayout" Target="../slideLayouts/slideLayout8.xml"/><Relationship Id="rId7"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4" name="Shape 4"/>
        <p:cNvGrpSpPr/>
        <p:nvPr/>
      </p:nvGrpSpPr>
      <p:grpSpPr>
        <a:xfrm>
          <a:off x="0" y="0"/>
          <a:ext cx="0" cy="0"/>
          <a:chOff x="0" y="0"/>
          <a:chExt cx="0" cy="0"/>
        </a:xfrm>
      </p:grpSpPr>
      <p:sp>
        <p:nvSpPr>
          <p:cNvPr id="5" name="Shape 5"/>
          <p:cNvSpPr/>
          <p:nvPr/>
        </p:nvSpPr>
        <p:spPr>
          <a:xfrm>
            <a:off x="0" y="1753577"/>
            <a:ext cx="1205741" cy="3389922"/>
          </a:xfrm>
          <a:custGeom>
            <a:pathLst>
              <a:path extrusionOk="0" h="4519897" w="1205742">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anchorCtr="0" anchor="ctr" bIns="45700" lIns="91425" rIns="91425" tIns="45700">
            <a:noAutofit/>
          </a:bodyPr>
          <a:lstStyle/>
          <a:p>
            <a:pPr>
              <a:spcBef>
                <a:spcPts val="0"/>
              </a:spcBef>
              <a:buNone/>
            </a:pPr>
            <a:r>
              <a:t/>
            </a:r>
            <a:endParaRPr/>
          </a:p>
        </p:txBody>
      </p:sp>
      <p:sp>
        <p:nvSpPr>
          <p:cNvPr id="6" name="Shape 6"/>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1pPr>
            <a:lvl2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2pPr>
            <a:lvl3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3pPr>
            <a:lvl4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4pPr>
            <a:lvl5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5pPr>
            <a:lvl6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6pPr>
            <a:lvl7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7pPr>
            <a:lvl8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8pPr>
            <a:lvl9pPr>
              <a:spcBef>
                <a:spcPts val="0"/>
              </a:spcBef>
              <a:buClr>
                <a:schemeClr val="dk1"/>
              </a:buClr>
              <a:buSzPct val="100000"/>
              <a:buFont typeface="Trebuchet MS"/>
              <a:buNone/>
              <a:defRPr b="1" sz="3600">
                <a:solidFill>
                  <a:schemeClr val="dk1"/>
                </a:solidFill>
                <a:latin typeface="Trebuchet MS"/>
                <a:ea typeface="Trebuchet MS"/>
                <a:cs typeface="Trebuchet MS"/>
                <a:sym typeface="Trebuchet MS"/>
              </a:defRPr>
            </a:lvl9pPr>
          </a:lstStyle>
          <a:p/>
        </p:txBody>
      </p:sp>
      <p:sp>
        <p:nvSpPr>
          <p:cNvPr id="7" name="Shape 7"/>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
        <p:nvSpPr>
          <p:cNvPr id="8" name="Shape 8"/>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latin typeface="Trebuchet MS"/>
                <a:ea typeface="Trebuchet MS"/>
                <a:cs typeface="Trebuchet MS"/>
                <a:sym typeface="Trebuchet MS"/>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01.png"/><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 Id="rId3" Type="http://schemas.openxmlformats.org/officeDocument/2006/relationships/image" Target="../media/image0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 Id="rId3" Type="http://schemas.openxmlformats.org/officeDocument/2006/relationships/image" Target="../media/image0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 Id="rId3" Type="http://schemas.openxmlformats.org/officeDocument/2006/relationships/image" Target="../media/image0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 Id="rId3" Type="http://schemas.openxmlformats.org/officeDocument/2006/relationships/image" Target="../media/image0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www.nationmaster.com" TargetMode="External"/><Relationship Id="rId3" Type="http://schemas.openxmlformats.org/officeDocument/2006/relationships/hyperlink" Target="http://www.undp.org/content/undp/en/home/mdgoverview.html" TargetMode="External"/><Relationship Id="rId6" Type="http://schemas.openxmlformats.org/officeDocument/2006/relationships/hyperlink" Target="https://www.oxfam.org.au/explore/millennium-development-goals/what-are-the-millennium-development-goals/" TargetMode="External"/><Relationship Id="rId5" Type="http://schemas.openxmlformats.org/officeDocument/2006/relationships/hyperlink" Target="https://www.oxfam.org.au/explore/millennium-development-goals/what-are-the-millennium-development-goals/" TargetMode="External"/><Relationship Id="rId7" Type="http://schemas.openxmlformats.org/officeDocument/2006/relationships/hyperlink" Target="http://www.unmillenniumproject.org/goals/gti.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 Id="rId3" Type="http://schemas.openxmlformats.org/officeDocument/2006/relationships/image" Target="../media/image0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 Id="rId3" Type="http://schemas.openxmlformats.org/officeDocument/2006/relationships/image" Target="../media/image0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 Id="rId3" Type="http://schemas.openxmlformats.org/officeDocument/2006/relationships/image" Target="../media/image0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 Id="rId3" Type="http://schemas.openxmlformats.org/officeDocument/2006/relationships/image" Target="../media/image0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55" name="Shape 55"/>
        <p:cNvGrpSpPr/>
        <p:nvPr/>
      </p:nvGrpSpPr>
      <p:grpSpPr>
        <a:xfrm>
          <a:off x="0" y="0"/>
          <a:ext cx="0" cy="0"/>
          <a:chOff x="0" y="0"/>
          <a:chExt cx="0" cy="0"/>
        </a:xfrm>
      </p:grpSpPr>
      <p:sp>
        <p:nvSpPr>
          <p:cNvPr id="56" name="Shape 56"/>
          <p:cNvSpPr txBox="1"/>
          <p:nvPr>
            <p:ph type="ctrTitle"/>
          </p:nvPr>
        </p:nvSpPr>
        <p:spPr>
          <a:xfrm>
            <a:off x="516775" y="311788"/>
            <a:ext cx="5258700" cy="11586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 sz="3600" u="none" cap="none" strike="noStrike">
                <a:solidFill>
                  <a:srgbClr val="F074AC"/>
                </a:solidFill>
                <a:latin typeface="Calibri"/>
                <a:ea typeface="Calibri"/>
                <a:cs typeface="Calibri"/>
                <a:sym typeface="Calibri"/>
              </a:rPr>
              <a:t>8 Millennium Development Goals</a:t>
            </a:r>
          </a:p>
        </p:txBody>
      </p:sp>
      <p:sp>
        <p:nvSpPr>
          <p:cNvPr id="57" name="Shape 57"/>
          <p:cNvSpPr txBox="1"/>
          <p:nvPr>
            <p:ph idx="1" type="subTitle"/>
          </p:nvPr>
        </p:nvSpPr>
        <p:spPr>
          <a:xfrm>
            <a:off x="371875" y="3694600"/>
            <a:ext cx="5870399" cy="7728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lang="en" sz="1800">
                <a:solidFill>
                  <a:srgbClr val="888888"/>
                </a:solidFill>
                <a:latin typeface="Calibri"/>
                <a:ea typeface="Calibri"/>
                <a:cs typeface="Calibri"/>
                <a:sym typeface="Calibri"/>
              </a:rPr>
              <a:t> </a:t>
            </a:r>
            <a:r>
              <a:rPr b="0" baseline="0" i="0" lang="en" sz="1800" u="none" cap="none" strike="noStrike">
                <a:solidFill>
                  <a:srgbClr val="000000"/>
                </a:solidFill>
                <a:latin typeface="Calibri"/>
                <a:ea typeface="Calibri"/>
                <a:cs typeface="Calibri"/>
                <a:sym typeface="Calibri"/>
              </a:rPr>
              <a:t>Kyrgyzstan     vs.   Bangladesh</a:t>
            </a:r>
          </a:p>
          <a:p>
            <a:pPr indent="0" lvl="0" marL="0" marR="0" rtl="0" algn="ctr">
              <a:spcBef>
                <a:spcPts val="640"/>
              </a:spcBef>
              <a:buClr>
                <a:srgbClr val="888888"/>
              </a:buClr>
              <a:buSzPct val="25000"/>
              <a:buFont typeface="Arial"/>
              <a:buNone/>
            </a:pPr>
            <a:r>
              <a:rPr b="0" baseline="0" i="0" lang="en" sz="1800" u="none" cap="none" strike="noStrike">
                <a:solidFill>
                  <a:srgbClr val="888888"/>
                </a:solidFill>
                <a:latin typeface="Calibri"/>
                <a:ea typeface="Calibri"/>
                <a:cs typeface="Calibri"/>
                <a:sym typeface="Calibri"/>
              </a:rPr>
              <a:t>Taylor Cole &amp; Jacki Lloyd</a:t>
            </a:r>
          </a:p>
        </p:txBody>
      </p:sp>
      <p:pic>
        <p:nvPicPr>
          <p:cNvPr id="58" name="Shape 58"/>
          <p:cNvPicPr preferRelativeResize="0"/>
          <p:nvPr/>
        </p:nvPicPr>
        <p:blipFill>
          <a:blip r:embed="rId3">
            <a:alphaModFix/>
          </a:blip>
          <a:stretch>
            <a:fillRect/>
          </a:stretch>
        </p:blipFill>
        <p:spPr>
          <a:xfrm>
            <a:off x="3452400" y="1576600"/>
            <a:ext cx="2495550" cy="1676400"/>
          </a:xfrm>
          <a:prstGeom prst="rect">
            <a:avLst/>
          </a:prstGeom>
          <a:noFill/>
          <a:ln>
            <a:noFill/>
          </a:ln>
        </p:spPr>
      </p:pic>
      <p:pic>
        <p:nvPicPr>
          <p:cNvPr id="59" name="Shape 59"/>
          <p:cNvPicPr preferRelativeResize="0"/>
          <p:nvPr/>
        </p:nvPicPr>
        <p:blipFill>
          <a:blip r:embed="rId4">
            <a:alphaModFix/>
          </a:blip>
          <a:stretch>
            <a:fillRect/>
          </a:stretch>
        </p:blipFill>
        <p:spPr>
          <a:xfrm>
            <a:off x="306512" y="1641525"/>
            <a:ext cx="2733675" cy="169545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lvl="0" rtl="0">
              <a:spcBef>
                <a:spcPts val="0"/>
              </a:spcBef>
              <a:buClr>
                <a:schemeClr val="dk1"/>
              </a:buClr>
              <a:buSzPct val="25000"/>
              <a:buFont typeface="Calibri"/>
              <a:buNone/>
            </a:pPr>
            <a:r>
              <a:rPr lang="en" sz="4400">
                <a:solidFill>
                  <a:srgbClr val="F074AC"/>
                </a:solidFill>
                <a:latin typeface="Calibri"/>
                <a:ea typeface="Calibri"/>
                <a:cs typeface="Calibri"/>
                <a:sym typeface="Calibri"/>
              </a:rPr>
              <a:t>Reduce Child Mortality</a:t>
            </a:r>
          </a:p>
        </p:txBody>
      </p:sp>
      <p:sp>
        <p:nvSpPr>
          <p:cNvPr id="124" name="Shape 124"/>
          <p:cNvSpPr txBox="1"/>
          <p:nvPr>
            <p:ph idx="1" type="body"/>
          </p:nvPr>
        </p:nvSpPr>
        <p:spPr>
          <a:xfrm>
            <a:off x="904450" y="874500"/>
            <a:ext cx="4038599" cy="3394500"/>
          </a:xfrm>
          <a:prstGeom prst="rect">
            <a:avLst/>
          </a:prstGeom>
          <a:noFill/>
          <a:ln>
            <a:noFill/>
          </a:ln>
        </p:spPr>
        <p:txBody>
          <a:bodyPr anchorCtr="0" anchor="t" bIns="45700" lIns="91425" rIns="91425" tIns="45700">
            <a:noAutofit/>
          </a:bodyPr>
          <a:lstStyle/>
          <a:p>
            <a:pPr indent="0" lvl="0" marL="0" marR="0" rtl="0" algn="ctr">
              <a:spcBef>
                <a:spcPts val="0"/>
              </a:spcBef>
              <a:buClr>
                <a:schemeClr val="dk1"/>
              </a:buClr>
              <a:buSzPct val="25000"/>
              <a:buFont typeface="Arial"/>
              <a:buNone/>
            </a:pPr>
            <a:r>
              <a:rPr b="0" baseline="0" i="0" lang="en" sz="3200" u="sng" cap="none" strike="noStrike">
                <a:solidFill>
                  <a:srgbClr val="FF0000"/>
                </a:solidFill>
                <a:latin typeface="Calibri"/>
                <a:ea typeface="Calibri"/>
                <a:cs typeface="Calibri"/>
                <a:sym typeface="Calibri"/>
              </a:rPr>
              <a:t>Kyrgyzstan </a:t>
            </a:r>
          </a:p>
          <a:p>
            <a:pPr indent="0" lvl="0" marL="0" marR="0" rtl="0" algn="l">
              <a:spcBef>
                <a:spcPts val="0"/>
              </a:spcBef>
              <a:buClr>
                <a:schemeClr val="dk1"/>
              </a:buClr>
              <a:buFont typeface="Arial"/>
              <a:buNone/>
            </a:pPr>
            <a:r>
              <a:t/>
            </a:r>
            <a:endParaRPr i="1" sz="1800">
              <a:solidFill>
                <a:srgbClr val="666666"/>
              </a:solidFill>
              <a:latin typeface="Calibri"/>
              <a:ea typeface="Calibri"/>
              <a:cs typeface="Calibri"/>
              <a:sym typeface="Calibri"/>
            </a:endParaRPr>
          </a:p>
          <a:p>
            <a:pPr indent="0" lvl="0" marL="0" marR="0" rtl="0" algn="l">
              <a:spcBef>
                <a:spcPts val="0"/>
              </a:spcBef>
              <a:buClr>
                <a:schemeClr val="dk1"/>
              </a:buClr>
              <a:buSzPct val="25000"/>
              <a:buFont typeface="Arial"/>
              <a:buNone/>
            </a:pPr>
            <a:r>
              <a:rPr i="1" lang="en" sz="1400">
                <a:solidFill>
                  <a:srgbClr val="666666"/>
                </a:solidFill>
                <a:latin typeface="Calibri"/>
                <a:ea typeface="Calibri"/>
                <a:cs typeface="Calibri"/>
                <a:sym typeface="Calibri"/>
              </a:rPr>
              <a:t>Life Expectancy at Birth: </a:t>
            </a:r>
            <a:r>
              <a:rPr lang="en" sz="1400">
                <a:solidFill>
                  <a:srgbClr val="666666"/>
                </a:solidFill>
                <a:latin typeface="Calibri"/>
                <a:ea typeface="Calibri"/>
                <a:cs typeface="Calibri"/>
                <a:sym typeface="Calibri"/>
              </a:rPr>
              <a:t>Ranked at</a:t>
            </a:r>
            <a:r>
              <a:rPr i="1" lang="en" sz="1400">
                <a:solidFill>
                  <a:srgbClr val="666666"/>
                </a:solidFill>
                <a:latin typeface="Calibri"/>
                <a:ea typeface="Calibri"/>
                <a:cs typeface="Calibri"/>
                <a:sym typeface="Calibri"/>
              </a:rPr>
              <a:t> </a:t>
            </a:r>
            <a:r>
              <a:rPr lang="en" sz="1400">
                <a:solidFill>
                  <a:srgbClr val="666666"/>
                </a:solidFill>
                <a:latin typeface="Calibri"/>
                <a:ea typeface="Calibri"/>
                <a:cs typeface="Calibri"/>
                <a:sym typeface="Calibri"/>
              </a:rPr>
              <a:t>129th out of 204 countries at 69.6%.</a:t>
            </a:r>
          </a:p>
          <a:p>
            <a:pPr indent="0" lvl="0" marL="0" marR="0" rtl="0" algn="l">
              <a:spcBef>
                <a:spcPts val="0"/>
              </a:spcBef>
              <a:buClr>
                <a:schemeClr val="dk1"/>
              </a:buClr>
              <a:buFont typeface="Arial"/>
              <a:buNone/>
            </a:pPr>
            <a:r>
              <a:t/>
            </a:r>
            <a:endParaRPr sz="1400">
              <a:solidFill>
                <a:srgbClr val="666666"/>
              </a:solidFill>
              <a:latin typeface="Calibri"/>
              <a:ea typeface="Calibri"/>
              <a:cs typeface="Calibri"/>
              <a:sym typeface="Calibri"/>
            </a:endParaRPr>
          </a:p>
          <a:p>
            <a:pPr indent="0" lvl="0" marL="0" marR="0" rtl="0" algn="l">
              <a:spcBef>
                <a:spcPts val="0"/>
              </a:spcBef>
              <a:buClr>
                <a:schemeClr val="dk1"/>
              </a:buClr>
              <a:buSzPct val="25000"/>
              <a:buFont typeface="Arial"/>
              <a:buNone/>
            </a:pPr>
            <a:r>
              <a:rPr i="1" lang="en" sz="1400">
                <a:solidFill>
                  <a:srgbClr val="666666"/>
                </a:solidFill>
                <a:latin typeface="Calibri"/>
                <a:ea typeface="Calibri"/>
                <a:cs typeface="Calibri"/>
                <a:sym typeface="Calibri"/>
              </a:rPr>
              <a:t>Birth rate per 1,000 people: </a:t>
            </a:r>
            <a:r>
              <a:rPr lang="en" sz="1400">
                <a:solidFill>
                  <a:srgbClr val="666666"/>
                </a:solidFill>
                <a:latin typeface="Calibri"/>
                <a:ea typeface="Calibri"/>
                <a:cs typeface="Calibri"/>
                <a:sym typeface="Calibri"/>
              </a:rPr>
              <a:t>Ranked 87th out of 181 countries with 21.39 per 1,000 people in 2005.</a:t>
            </a:r>
          </a:p>
          <a:p>
            <a:pPr indent="0" lvl="0" marL="0" marR="0" rtl="0" algn="l">
              <a:spcBef>
                <a:spcPts val="0"/>
              </a:spcBef>
              <a:buClr>
                <a:schemeClr val="dk1"/>
              </a:buClr>
              <a:buFont typeface="Arial"/>
              <a:buNone/>
            </a:pPr>
            <a:r>
              <a:t/>
            </a:r>
            <a:endParaRPr sz="1400">
              <a:solidFill>
                <a:srgbClr val="666666"/>
              </a:solidFill>
              <a:latin typeface="Calibri"/>
              <a:ea typeface="Calibri"/>
              <a:cs typeface="Calibri"/>
              <a:sym typeface="Calibri"/>
            </a:endParaRPr>
          </a:p>
          <a:p>
            <a:pPr indent="0" lvl="0" marL="0" marR="0" rtl="0" algn="l">
              <a:spcBef>
                <a:spcPts val="0"/>
              </a:spcBef>
              <a:buClr>
                <a:schemeClr val="dk1"/>
              </a:buClr>
              <a:buSzPct val="25000"/>
              <a:buFont typeface="Arial"/>
              <a:buNone/>
            </a:pPr>
            <a:r>
              <a:rPr lang="en" sz="1400">
                <a:solidFill>
                  <a:srgbClr val="666666"/>
                </a:solidFill>
                <a:latin typeface="Calibri"/>
                <a:ea typeface="Calibri"/>
                <a:cs typeface="Calibri"/>
                <a:sym typeface="Calibri"/>
              </a:rPr>
              <a:t>In Kyrgyzstan, the mortality rate among children under five years old has decreased from 2000 to 2003, it was caused by: decline in fertility, reduction in the number of marriages, internal and external labor migration</a:t>
            </a:r>
          </a:p>
          <a:p>
            <a:pPr indent="0" lvl="0" marL="0" marR="0" rtl="0" algn="l">
              <a:spcBef>
                <a:spcPts val="0"/>
              </a:spcBef>
              <a:buClr>
                <a:schemeClr val="dk1"/>
              </a:buClr>
              <a:buFont typeface="Arial"/>
              <a:buNone/>
            </a:pPr>
            <a:r>
              <a:t/>
            </a:r>
            <a:endParaRPr sz="1800">
              <a:solidFill>
                <a:srgbClr val="666666"/>
              </a:solidFill>
              <a:latin typeface="Calibri"/>
              <a:ea typeface="Calibri"/>
              <a:cs typeface="Calibri"/>
              <a:sym typeface="Calibri"/>
            </a:endParaRPr>
          </a:p>
          <a:p>
            <a:pPr indent="0" lvl="0" marL="0" marR="0" rtl="0" algn="l">
              <a:spcBef>
                <a:spcPts val="0"/>
              </a:spcBef>
              <a:buClr>
                <a:schemeClr val="dk1"/>
              </a:buClr>
              <a:buFont typeface="Arial"/>
              <a:buNone/>
            </a:pPr>
            <a:r>
              <a:t/>
            </a:r>
            <a:endParaRPr sz="1800">
              <a:solidFill>
                <a:srgbClr val="666666"/>
              </a:solidFill>
              <a:latin typeface="Calibri"/>
              <a:ea typeface="Calibri"/>
              <a:cs typeface="Calibri"/>
              <a:sym typeface="Calibri"/>
            </a:endParaRPr>
          </a:p>
          <a:p>
            <a:pPr indent="0" lvl="0" marL="0" marR="0" rtl="0" algn="l">
              <a:spcBef>
                <a:spcPts val="0"/>
              </a:spcBef>
              <a:buClr>
                <a:schemeClr val="dk1"/>
              </a:buClr>
              <a:buFont typeface="Arial"/>
              <a:buNone/>
            </a:pPr>
            <a:r>
              <a:t/>
            </a:r>
            <a:endParaRPr sz="1800">
              <a:solidFill>
                <a:srgbClr val="666666"/>
              </a:solidFill>
              <a:latin typeface="Calibri"/>
              <a:ea typeface="Calibri"/>
              <a:cs typeface="Calibri"/>
              <a:sym typeface="Calibri"/>
            </a:endParaRPr>
          </a:p>
          <a:p>
            <a:pPr indent="-139700" lvl="0" marL="34290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a:p>
            <a:pPr indent="-139700" lvl="0" marL="34290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a:p>
            <a:pPr indent="0" lvl="0" marL="0" marR="0" rtl="0" algn="l">
              <a:spcBef>
                <a:spcPts val="640"/>
              </a:spcBef>
              <a:buClr>
                <a:schemeClr val="dk1"/>
              </a:buClr>
              <a:buFont typeface="Arial"/>
              <a:buNone/>
            </a:pPr>
            <a:r>
              <a:t/>
            </a:r>
            <a:endParaRPr/>
          </a:p>
          <a:p>
            <a:pPr indent="0" lvl="0" marL="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p:txBody>
      </p:sp>
      <p:sp>
        <p:nvSpPr>
          <p:cNvPr id="125" name="Shape 125"/>
          <p:cNvSpPr txBox="1"/>
          <p:nvPr>
            <p:ph idx="2" type="body"/>
          </p:nvPr>
        </p:nvSpPr>
        <p:spPr>
          <a:xfrm>
            <a:off x="4943050" y="874500"/>
            <a:ext cx="4038599" cy="3394500"/>
          </a:xfrm>
          <a:prstGeom prst="rect">
            <a:avLst/>
          </a:prstGeom>
        </p:spPr>
        <p:txBody>
          <a:bodyPr anchorCtr="0" anchor="t" bIns="91425" lIns="91425" rIns="91425" tIns="91425">
            <a:noAutofit/>
          </a:bodyPr>
          <a:lstStyle/>
          <a:p>
            <a:pPr rtl="0" algn="ctr">
              <a:spcBef>
                <a:spcPts val="0"/>
              </a:spcBef>
              <a:buNone/>
            </a:pPr>
            <a:r>
              <a:rPr lang="en" sz="3200" u="sng">
                <a:solidFill>
                  <a:srgbClr val="38761D"/>
                </a:solidFill>
                <a:latin typeface="Calibri"/>
                <a:ea typeface="Calibri"/>
                <a:cs typeface="Calibri"/>
                <a:sym typeface="Calibri"/>
              </a:rPr>
              <a:t>Bangladesh</a:t>
            </a:r>
          </a:p>
          <a:p>
            <a:pPr rtl="0">
              <a:spcBef>
                <a:spcPts val="0"/>
              </a:spcBef>
              <a:buNone/>
            </a:pPr>
            <a:r>
              <a:t/>
            </a:r>
            <a:endParaRPr i="1" sz="1400">
              <a:solidFill>
                <a:srgbClr val="666666"/>
              </a:solidFill>
              <a:latin typeface="Calibri"/>
              <a:ea typeface="Calibri"/>
              <a:cs typeface="Calibri"/>
              <a:sym typeface="Calibri"/>
            </a:endParaRPr>
          </a:p>
          <a:p>
            <a:pPr rtl="0">
              <a:spcBef>
                <a:spcPts val="0"/>
              </a:spcBef>
              <a:buNone/>
            </a:pPr>
            <a:r>
              <a:rPr i="1" lang="en" sz="1400">
                <a:solidFill>
                  <a:srgbClr val="666666"/>
                </a:solidFill>
                <a:latin typeface="Calibri"/>
                <a:ea typeface="Calibri"/>
                <a:cs typeface="Calibri"/>
                <a:sym typeface="Calibri"/>
              </a:rPr>
              <a:t>Life Expectancy at Birth: </a:t>
            </a:r>
            <a:r>
              <a:rPr lang="en" sz="1400">
                <a:solidFill>
                  <a:srgbClr val="666666"/>
                </a:solidFill>
                <a:latin typeface="Calibri"/>
                <a:ea typeface="Calibri"/>
                <a:cs typeface="Calibri"/>
                <a:sym typeface="Calibri"/>
              </a:rPr>
              <a:t>Ranked 127th out of 204 countries at 69.89%.</a:t>
            </a:r>
          </a:p>
          <a:p>
            <a:pPr rtl="0">
              <a:spcBef>
                <a:spcPts val="0"/>
              </a:spcBef>
              <a:buNone/>
            </a:pPr>
            <a:r>
              <a:t/>
            </a:r>
            <a:endParaRPr sz="1400">
              <a:solidFill>
                <a:srgbClr val="666666"/>
              </a:solidFill>
              <a:latin typeface="Calibri"/>
              <a:ea typeface="Calibri"/>
              <a:cs typeface="Calibri"/>
              <a:sym typeface="Calibri"/>
            </a:endParaRPr>
          </a:p>
          <a:p>
            <a:pPr lvl="0" rtl="0">
              <a:spcBef>
                <a:spcPts val="0"/>
              </a:spcBef>
              <a:buClr>
                <a:schemeClr val="dk1"/>
              </a:buClr>
              <a:buSzPct val="25000"/>
              <a:buFont typeface="Arial"/>
              <a:buNone/>
            </a:pPr>
            <a:r>
              <a:rPr i="1" lang="en" sz="1400">
                <a:solidFill>
                  <a:srgbClr val="666666"/>
                </a:solidFill>
                <a:latin typeface="Calibri"/>
                <a:ea typeface="Calibri"/>
                <a:cs typeface="Calibri"/>
                <a:sym typeface="Calibri"/>
              </a:rPr>
              <a:t>Birth rate per 1,000 people: </a:t>
            </a:r>
            <a:r>
              <a:rPr lang="en" sz="1400">
                <a:solidFill>
                  <a:srgbClr val="666666"/>
                </a:solidFill>
                <a:latin typeface="Calibri"/>
                <a:ea typeface="Calibri"/>
                <a:cs typeface="Calibri"/>
                <a:sym typeface="Calibri"/>
              </a:rPr>
              <a:t>Ranked 66th out of 181 countries with 26.22 per 1,000 people in 2005.</a:t>
            </a:r>
          </a:p>
          <a:p>
            <a:pPr lvl="0" rtl="0">
              <a:spcBef>
                <a:spcPts val="0"/>
              </a:spcBef>
              <a:buClr>
                <a:schemeClr val="dk1"/>
              </a:buClr>
              <a:buFont typeface="Arial"/>
              <a:buNone/>
            </a:pPr>
            <a:r>
              <a:t/>
            </a:r>
            <a:endParaRPr sz="1400">
              <a:solidFill>
                <a:srgbClr val="666666"/>
              </a:solidFill>
              <a:latin typeface="Calibri"/>
              <a:ea typeface="Calibri"/>
              <a:cs typeface="Calibri"/>
              <a:sym typeface="Calibri"/>
            </a:endParaRPr>
          </a:p>
          <a:p>
            <a:pPr lvl="0" rtl="0">
              <a:spcBef>
                <a:spcPts val="0"/>
              </a:spcBef>
              <a:buClr>
                <a:schemeClr val="dk1"/>
              </a:buClr>
              <a:buSzPct val="25000"/>
              <a:buFont typeface="Arial"/>
              <a:buNone/>
            </a:pPr>
            <a:r>
              <a:rPr lang="en" sz="1400">
                <a:solidFill>
                  <a:srgbClr val="666666"/>
                </a:solidFill>
                <a:latin typeface="Calibri"/>
                <a:ea typeface="Calibri"/>
                <a:cs typeface="Calibri"/>
                <a:sym typeface="Calibri"/>
              </a:rPr>
              <a:t>Bangladesh has already met the target of reducing under-five mortality rate: against the target of achieving 48 per 1,000 live births in 2015, it has already achieved 44 per 1,000 live births in 2011. </a:t>
            </a:r>
          </a:p>
          <a:p>
            <a:pPr rtl="0">
              <a:spcBef>
                <a:spcPts val="0"/>
              </a:spcBef>
              <a:buNone/>
            </a:pPr>
            <a:r>
              <a:t/>
            </a:r>
            <a:endParaRPr sz="1800">
              <a:solidFill>
                <a:srgbClr val="666666"/>
              </a:solidFill>
              <a:latin typeface="Calibri"/>
              <a:ea typeface="Calibri"/>
              <a:cs typeface="Calibri"/>
              <a:sym typeface="Calibri"/>
            </a:endParaRPr>
          </a:p>
          <a:p>
            <a:pPr>
              <a:spcBef>
                <a:spcPts val="0"/>
              </a:spcBef>
              <a:buNone/>
            </a:pPr>
            <a:r>
              <a:t/>
            </a:r>
            <a:endParaRPr sz="1800">
              <a:solidFill>
                <a:srgbClr val="666666"/>
              </a:solidFill>
              <a:latin typeface="Calibri"/>
              <a:ea typeface="Calibri"/>
              <a:cs typeface="Calibri"/>
              <a:sym typeface="Calibri"/>
            </a:endParaRPr>
          </a:p>
        </p:txBody>
      </p:sp>
      <p:sp>
        <p:nvSpPr>
          <p:cNvPr id="126" name="Shape 126"/>
          <p:cNvSpPr txBox="1"/>
          <p:nvPr/>
        </p:nvSpPr>
        <p:spPr>
          <a:xfrm>
            <a:off x="859800" y="4435925"/>
            <a:ext cx="8284199" cy="811500"/>
          </a:xfrm>
          <a:prstGeom prst="rect">
            <a:avLst/>
          </a:prstGeom>
          <a:noFill/>
          <a:ln>
            <a:noFill/>
          </a:ln>
        </p:spPr>
        <p:txBody>
          <a:bodyPr anchorCtr="0" anchor="t" bIns="91425" lIns="91425" rIns="91425" tIns="91425">
            <a:noAutofit/>
          </a:bodyPr>
          <a:lstStyle/>
          <a:p>
            <a:pPr>
              <a:spcBef>
                <a:spcPts val="0"/>
              </a:spcBef>
              <a:buNone/>
            </a:pPr>
            <a:r>
              <a:rPr lang="en" u="sng"/>
              <a:t>SUMMARY: </a:t>
            </a:r>
            <a:r>
              <a:rPr lang="en"/>
              <a:t>Both countries have similar life expectancies at birth, however, Bangladesh has a higher ranking in the birth rate per 1,000 people.  Even though Kyrgyzstan has improved their rates over the years Bangladesh has been able to meet their goal for 2015.</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114300" y="205978"/>
            <a:ext cx="8229600" cy="8574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 sz="4400" u="none" cap="none" strike="noStrike">
                <a:solidFill>
                  <a:srgbClr val="F074AC"/>
                </a:solidFill>
                <a:latin typeface="Calibri"/>
                <a:ea typeface="Calibri"/>
                <a:cs typeface="Calibri"/>
                <a:sym typeface="Calibri"/>
              </a:rPr>
              <a:t>5: Improve Maternal Health</a:t>
            </a:r>
          </a:p>
        </p:txBody>
      </p:sp>
      <p:sp>
        <p:nvSpPr>
          <p:cNvPr id="132" name="Shape 132"/>
          <p:cNvSpPr txBox="1"/>
          <p:nvPr>
            <p:ph idx="1" type="body"/>
          </p:nvPr>
        </p:nvSpPr>
        <p:spPr>
          <a:xfrm>
            <a:off x="1001475" y="1749000"/>
            <a:ext cx="8229600" cy="3394500"/>
          </a:xfrm>
          <a:prstGeom prst="rect">
            <a:avLst/>
          </a:prstGeom>
          <a:noFill/>
          <a:ln>
            <a:noFill/>
          </a:ln>
        </p:spPr>
        <p:txBody>
          <a:bodyPr anchorCtr="0" anchor="t" bIns="45700" lIns="91425" rIns="91425" tIns="45700">
            <a:noAutofit/>
          </a:bodyPr>
          <a:lstStyle/>
          <a:p>
            <a:pPr indent="0" lvl="0" marL="0" marR="0" rtl="0" algn="l">
              <a:spcBef>
                <a:spcPts val="640"/>
              </a:spcBef>
              <a:buClr>
                <a:schemeClr val="dk1"/>
              </a:buClr>
              <a:buSzPct val="145454"/>
              <a:buFont typeface="Arial"/>
              <a:buNone/>
            </a:pPr>
            <a:r>
              <a:rPr lang="en" sz="2200">
                <a:solidFill>
                  <a:srgbClr val="666666"/>
                </a:solidFill>
              </a:rPr>
              <a:t>Reduce by 3/4 , between 1990-2015, the maternal mortality ratio.</a:t>
            </a:r>
          </a:p>
          <a:p>
            <a:pPr indent="0" lvl="0" marL="0" marR="0" rtl="0" algn="l">
              <a:spcBef>
                <a:spcPts val="640"/>
              </a:spcBef>
              <a:buClr>
                <a:schemeClr val="dk1"/>
              </a:buClr>
              <a:buSzPct val="145454"/>
              <a:buFont typeface="Arial"/>
              <a:buNone/>
            </a:pPr>
            <a:r>
              <a:rPr lang="en" sz="2200">
                <a:solidFill>
                  <a:srgbClr val="666666"/>
                </a:solidFill>
                <a:latin typeface="Arial"/>
                <a:ea typeface="Arial"/>
                <a:cs typeface="Arial"/>
                <a:sym typeface="Arial"/>
              </a:rPr>
              <a:t>One of the reasons for a high maternal mortality rate, as experts note, is a significant increase in the number of births with various complications, presence of various pathologies before pregnancy, which exacerbate during pregnancy and result in fatal cases</a:t>
            </a:r>
          </a:p>
          <a:p>
            <a:pPr indent="0" lvl="0" marL="0" marR="0" rtl="0" algn="l">
              <a:spcBef>
                <a:spcPts val="640"/>
              </a:spcBef>
              <a:buClr>
                <a:schemeClr val="dk1"/>
              </a:buClr>
              <a:buSzPct val="145454"/>
              <a:buFont typeface="Arial"/>
              <a:buNone/>
            </a:pPr>
            <a:r>
              <a:rPr lang="en" sz="2200">
                <a:solidFill>
                  <a:srgbClr val="000000"/>
                </a:solidFill>
              </a:rPr>
              <a:t>Indicators:</a:t>
            </a:r>
          </a:p>
          <a:p>
            <a:pPr indent="-368300" lvl="0" marL="457200" marR="0" rtl="0" algn="l">
              <a:spcBef>
                <a:spcPts val="640"/>
              </a:spcBef>
              <a:buClr>
                <a:srgbClr val="666666"/>
              </a:buClr>
              <a:buSzPct val="100000"/>
              <a:buFont typeface="Arial"/>
              <a:buChar char="•"/>
            </a:pPr>
            <a:r>
              <a:rPr lang="en" sz="2200">
                <a:solidFill>
                  <a:srgbClr val="666666"/>
                </a:solidFill>
              </a:rPr>
              <a:t>The mortality ratio </a:t>
            </a:r>
          </a:p>
          <a:p>
            <a:pPr indent="-368300" lvl="0" marL="457200" marR="0" rtl="0" algn="l">
              <a:spcBef>
                <a:spcPts val="640"/>
              </a:spcBef>
              <a:buClr>
                <a:srgbClr val="666666"/>
              </a:buClr>
              <a:buSzPct val="100000"/>
              <a:buFont typeface="Arial"/>
              <a:buChar char="•"/>
            </a:pPr>
            <a:r>
              <a:rPr lang="en" sz="2200">
                <a:solidFill>
                  <a:srgbClr val="666666"/>
                </a:solidFill>
              </a:rPr>
              <a:t>Proportion of births attended by skilled health personnel</a:t>
            </a:r>
          </a:p>
          <a:p>
            <a:pPr indent="0" lvl="0" marL="0" marR="0" rtl="0" algn="l">
              <a:spcBef>
                <a:spcPts val="640"/>
              </a:spcBef>
              <a:buNone/>
            </a:pPr>
            <a:r>
              <a:t/>
            </a:r>
            <a:endParaRPr sz="2400">
              <a:solidFill>
                <a:srgbClr val="666666"/>
              </a:solidFill>
            </a:endParaRPr>
          </a:p>
        </p:txBody>
      </p:sp>
      <p:pic>
        <p:nvPicPr>
          <p:cNvPr id="133" name="Shape 133"/>
          <p:cNvPicPr preferRelativeResize="0"/>
          <p:nvPr/>
        </p:nvPicPr>
        <p:blipFill>
          <a:blip r:embed="rId3">
            <a:alphaModFix/>
          </a:blip>
          <a:stretch>
            <a:fillRect/>
          </a:stretch>
        </p:blipFill>
        <p:spPr>
          <a:xfrm>
            <a:off x="7800725" y="141050"/>
            <a:ext cx="1163800" cy="11638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lang="en" sz="4400">
                <a:solidFill>
                  <a:srgbClr val="F074AC"/>
                </a:solidFill>
                <a:latin typeface="Calibri"/>
                <a:ea typeface="Calibri"/>
                <a:cs typeface="Calibri"/>
                <a:sym typeface="Calibri"/>
              </a:rPr>
              <a:t>Improve Maternal Health</a:t>
            </a:r>
          </a:p>
        </p:txBody>
      </p:sp>
      <p:sp>
        <p:nvSpPr>
          <p:cNvPr id="139" name="Shape 139"/>
          <p:cNvSpPr txBox="1"/>
          <p:nvPr>
            <p:ph idx="1" type="body"/>
          </p:nvPr>
        </p:nvSpPr>
        <p:spPr>
          <a:xfrm>
            <a:off x="5105400" y="819325"/>
            <a:ext cx="4038599" cy="3394500"/>
          </a:xfrm>
          <a:prstGeom prst="rect">
            <a:avLst/>
          </a:prstGeom>
        </p:spPr>
        <p:txBody>
          <a:bodyPr anchorCtr="0" anchor="t" bIns="91425" lIns="91425" rIns="91425" tIns="91425">
            <a:noAutofit/>
          </a:bodyPr>
          <a:lstStyle/>
          <a:p>
            <a:pPr rtl="0" algn="ctr">
              <a:spcBef>
                <a:spcPts val="0"/>
              </a:spcBef>
              <a:buNone/>
            </a:pPr>
            <a:r>
              <a:rPr lang="en" u="sng">
                <a:solidFill>
                  <a:srgbClr val="38761D"/>
                </a:solidFill>
                <a:latin typeface="Calibri"/>
                <a:ea typeface="Calibri"/>
                <a:cs typeface="Calibri"/>
                <a:sym typeface="Calibri"/>
              </a:rPr>
              <a:t>Bangladesh</a:t>
            </a:r>
          </a:p>
          <a:p>
            <a:pPr rtl="0">
              <a:spcBef>
                <a:spcPts val="0"/>
              </a:spcBef>
              <a:buNone/>
            </a:pPr>
            <a:r>
              <a:rPr lang="en" sz="1400">
                <a:solidFill>
                  <a:srgbClr val="666666"/>
                </a:solidFill>
                <a:latin typeface="Arial"/>
                <a:ea typeface="Arial"/>
                <a:cs typeface="Arial"/>
                <a:sym typeface="Arial"/>
              </a:rPr>
              <a:t>Maternal mortality declined from 322 in 2001 to 194 in 2010, a 40 percent decline in nine years.</a:t>
            </a:r>
          </a:p>
          <a:p>
            <a:pPr lvl="0" rtl="0">
              <a:spcBef>
                <a:spcPts val="0"/>
              </a:spcBef>
              <a:buNone/>
            </a:pPr>
            <a:r>
              <a:t/>
            </a:r>
            <a:endParaRPr sz="1400">
              <a:solidFill>
                <a:srgbClr val="666666"/>
              </a:solidFill>
              <a:latin typeface="Arial"/>
              <a:ea typeface="Arial"/>
              <a:cs typeface="Arial"/>
              <a:sym typeface="Arial"/>
            </a:endParaRPr>
          </a:p>
          <a:p>
            <a:pPr lvl="0" rtl="0">
              <a:spcBef>
                <a:spcPts val="0"/>
              </a:spcBef>
              <a:buClr>
                <a:schemeClr val="dk1"/>
              </a:buClr>
              <a:buSzPct val="25000"/>
              <a:buFont typeface="Arial"/>
              <a:buNone/>
            </a:pPr>
            <a:r>
              <a:rPr i="1" lang="en" sz="1400">
                <a:solidFill>
                  <a:srgbClr val="666666"/>
                </a:solidFill>
                <a:latin typeface="Calibri"/>
                <a:ea typeface="Calibri"/>
                <a:cs typeface="Calibri"/>
                <a:sym typeface="Calibri"/>
              </a:rPr>
              <a:t>Total Fertility Rate: </a:t>
            </a:r>
            <a:r>
              <a:rPr lang="en" sz="1400">
                <a:solidFill>
                  <a:srgbClr val="666666"/>
                </a:solidFill>
                <a:latin typeface="Calibri"/>
                <a:ea typeface="Calibri"/>
                <a:cs typeface="Calibri"/>
                <a:sym typeface="Calibri"/>
              </a:rPr>
              <a:t>Ranked 106th out of 196 countries at 2.2 % in 2015.</a:t>
            </a:r>
          </a:p>
          <a:p>
            <a:pPr lvl="0" rtl="0">
              <a:spcBef>
                <a:spcPts val="0"/>
              </a:spcBef>
              <a:buClr>
                <a:schemeClr val="dk1"/>
              </a:buClr>
              <a:buFont typeface="Arial"/>
              <a:buNone/>
            </a:pPr>
            <a:r>
              <a:t/>
            </a:r>
            <a:endParaRPr sz="1400">
              <a:solidFill>
                <a:srgbClr val="666666"/>
              </a:solidFill>
              <a:latin typeface="Calibri"/>
              <a:ea typeface="Calibri"/>
              <a:cs typeface="Calibri"/>
              <a:sym typeface="Calibri"/>
            </a:endParaRPr>
          </a:p>
          <a:p>
            <a:pPr lvl="0" rtl="0">
              <a:spcBef>
                <a:spcPts val="0"/>
              </a:spcBef>
              <a:buClr>
                <a:schemeClr val="dk1"/>
              </a:buClr>
              <a:buSzPct val="25000"/>
              <a:buFont typeface="Arial"/>
              <a:buNone/>
            </a:pPr>
            <a:r>
              <a:rPr lang="en" sz="1400">
                <a:solidFill>
                  <a:srgbClr val="666666"/>
                </a:solidFill>
                <a:latin typeface="Arial"/>
                <a:ea typeface="Arial"/>
                <a:cs typeface="Arial"/>
                <a:sym typeface="Arial"/>
              </a:rPr>
              <a:t>According to the country’s first MDG Progress Report, the maternal mortality ratio in 1990 was 574 per 100,000 live births in Bangladesh. </a:t>
            </a:r>
          </a:p>
          <a:p>
            <a:pPr lvl="0" rtl="0">
              <a:spcBef>
                <a:spcPts val="640"/>
              </a:spcBef>
              <a:buClr>
                <a:schemeClr val="dk1"/>
              </a:buClr>
              <a:buFont typeface="Arial"/>
              <a:buNone/>
            </a:pPr>
            <a:r>
              <a:t/>
            </a:r>
            <a:endParaRPr sz="1400">
              <a:solidFill>
                <a:srgbClr val="666666"/>
              </a:solidFill>
              <a:latin typeface="Arial"/>
              <a:ea typeface="Arial"/>
              <a:cs typeface="Arial"/>
              <a:sym typeface="Arial"/>
            </a:endParaRPr>
          </a:p>
          <a:p>
            <a:pPr>
              <a:spcBef>
                <a:spcPts val="0"/>
              </a:spcBef>
              <a:buNone/>
            </a:pPr>
            <a:r>
              <a:t/>
            </a:r>
            <a:endParaRPr sz="1400">
              <a:solidFill>
                <a:srgbClr val="666666"/>
              </a:solidFill>
              <a:latin typeface="Arial"/>
              <a:ea typeface="Arial"/>
              <a:cs typeface="Arial"/>
              <a:sym typeface="Arial"/>
            </a:endParaRPr>
          </a:p>
        </p:txBody>
      </p:sp>
      <p:sp>
        <p:nvSpPr>
          <p:cNvPr id="140" name="Shape 140"/>
          <p:cNvSpPr txBox="1"/>
          <p:nvPr/>
        </p:nvSpPr>
        <p:spPr>
          <a:xfrm>
            <a:off x="1066800" y="4269300"/>
            <a:ext cx="8229600" cy="811500"/>
          </a:xfrm>
          <a:prstGeom prst="rect">
            <a:avLst/>
          </a:prstGeom>
          <a:noFill/>
          <a:ln>
            <a:noFill/>
          </a:ln>
        </p:spPr>
        <p:txBody>
          <a:bodyPr anchorCtr="0" anchor="t" bIns="91425" lIns="91425" rIns="91425" tIns="91425">
            <a:noAutofit/>
          </a:bodyPr>
          <a:lstStyle/>
          <a:p>
            <a:pPr>
              <a:spcBef>
                <a:spcPts val="0"/>
              </a:spcBef>
              <a:buNone/>
            </a:pPr>
            <a:r>
              <a:rPr lang="en" u="sng"/>
              <a:t>SUMMARY:</a:t>
            </a:r>
            <a:r>
              <a:rPr lang="en"/>
              <a:t> When it comes to the two countries Kyrgyzstan had had the upper hand on having a higher maternal health. They have worked on finding the best way to make mothers healthy and live through pregnancy and birth. Bangladesh is doing what they can but ate getting there a bit slower.</a:t>
            </a:r>
          </a:p>
        </p:txBody>
      </p:sp>
      <p:sp>
        <p:nvSpPr>
          <p:cNvPr id="141" name="Shape 141"/>
          <p:cNvSpPr txBox="1"/>
          <p:nvPr>
            <p:ph idx="2" type="body"/>
          </p:nvPr>
        </p:nvSpPr>
        <p:spPr>
          <a:xfrm>
            <a:off x="1066800" y="1063225"/>
            <a:ext cx="4038599" cy="3394500"/>
          </a:xfrm>
          <a:prstGeom prst="rect">
            <a:avLst/>
          </a:prstGeom>
          <a:noFill/>
          <a:ln>
            <a:noFill/>
          </a:ln>
        </p:spPr>
        <p:txBody>
          <a:bodyPr anchorCtr="0" anchor="t" bIns="45700" lIns="91425" rIns="91425" tIns="45700">
            <a:noAutofit/>
          </a:bodyPr>
          <a:lstStyle/>
          <a:p>
            <a:pPr indent="0" lvl="0" marL="0" marR="0" rtl="0" algn="ctr">
              <a:spcBef>
                <a:spcPts val="0"/>
              </a:spcBef>
              <a:buClr>
                <a:schemeClr val="dk1"/>
              </a:buClr>
              <a:buSzPct val="25000"/>
              <a:buFont typeface="Arial"/>
              <a:buNone/>
            </a:pPr>
            <a:r>
              <a:rPr b="0" baseline="0" i="0" lang="en" u="sng" cap="none" strike="noStrike">
                <a:solidFill>
                  <a:srgbClr val="FF0000"/>
                </a:solidFill>
                <a:latin typeface="Calibri"/>
                <a:ea typeface="Calibri"/>
                <a:cs typeface="Calibri"/>
                <a:sym typeface="Calibri"/>
              </a:rPr>
              <a:t>Kyrgyzstan </a:t>
            </a:r>
          </a:p>
          <a:p>
            <a:pPr indent="0" lvl="0" marL="0" marR="0" rtl="0" algn="l">
              <a:spcBef>
                <a:spcPts val="0"/>
              </a:spcBef>
              <a:buClr>
                <a:schemeClr val="dk1"/>
              </a:buClr>
              <a:buSzPct val="25000"/>
              <a:buFont typeface="Arial"/>
              <a:buNone/>
            </a:pPr>
            <a:r>
              <a:rPr lang="en" sz="1400">
                <a:solidFill>
                  <a:srgbClr val="666666"/>
                </a:solidFill>
                <a:latin typeface="Arial"/>
                <a:ea typeface="Arial"/>
                <a:cs typeface="Arial"/>
                <a:sym typeface="Arial"/>
              </a:rPr>
              <a:t>Since 2006, in 2009 an officially registered maternal mortality rate increased from 55.5 up to 63.5 per 100,000 live births. In 2010- 2011 it decreased to 54.5.</a:t>
            </a:r>
          </a:p>
          <a:p>
            <a:pPr indent="0" lvl="0" marL="0" marR="0" rtl="0" algn="l">
              <a:spcBef>
                <a:spcPts val="0"/>
              </a:spcBef>
              <a:buClr>
                <a:schemeClr val="dk1"/>
              </a:buClr>
              <a:buSzPct val="25000"/>
              <a:buFont typeface="Arial"/>
              <a:buNone/>
            </a:pPr>
            <a:r>
              <a:rPr i="1" lang="en" sz="1400">
                <a:solidFill>
                  <a:srgbClr val="666666"/>
                </a:solidFill>
                <a:latin typeface="Arial"/>
                <a:ea typeface="Arial"/>
                <a:cs typeface="Arial"/>
                <a:sym typeface="Arial"/>
              </a:rPr>
              <a:t>Total Fertility Rate: </a:t>
            </a:r>
            <a:r>
              <a:rPr lang="en" sz="1400">
                <a:solidFill>
                  <a:srgbClr val="666666"/>
                </a:solidFill>
                <a:latin typeface="Arial"/>
                <a:ea typeface="Arial"/>
                <a:cs typeface="Arial"/>
                <a:sym typeface="Arial"/>
              </a:rPr>
              <a:t>Ranked 58th out of 196 countries at 3.1% in 2015.</a:t>
            </a:r>
          </a:p>
          <a:p>
            <a:pPr indent="0" lvl="0" marL="0" marR="0" rtl="0" algn="l">
              <a:spcBef>
                <a:spcPts val="0"/>
              </a:spcBef>
              <a:buClr>
                <a:schemeClr val="dk1"/>
              </a:buClr>
              <a:buSzPct val="25000"/>
              <a:buFont typeface="Arial"/>
              <a:buNone/>
            </a:pPr>
            <a:r>
              <a:rPr lang="en" sz="1400">
                <a:solidFill>
                  <a:srgbClr val="666666"/>
                </a:solidFill>
                <a:latin typeface="Arial"/>
                <a:ea typeface="Arial"/>
                <a:cs typeface="Arial"/>
                <a:sym typeface="Arial"/>
              </a:rPr>
              <a:t> Kyrgyzstan efforts are made to introduce improved practices of rendering perinatal care, antenatal care and friendly services for a child in 48% of delivery facilities, ensuring high immunization coverage, breastfeeding, provision of facilities and services in the field of reproductive health, etc.</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914400" y="205978"/>
            <a:ext cx="8229600" cy="857400"/>
          </a:xfrm>
          <a:prstGeom prst="rect">
            <a:avLst/>
          </a:prstGeom>
          <a:noFill/>
          <a:ln>
            <a:noFill/>
          </a:ln>
        </p:spPr>
        <p:txBody>
          <a:bodyPr anchorCtr="0" anchor="ctr" bIns="45700" lIns="91425" rIns="91425" tIns="45700">
            <a:noAutofit/>
          </a:bodyPr>
          <a:lstStyle/>
          <a:p>
            <a:pPr indent="0" lvl="0" marL="0" marR="0" rtl="0">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6: Combat HIV/AIDS, Malaria </a:t>
            </a:r>
          </a:p>
          <a:p>
            <a:pPr indent="0" lvl="0" marL="0" marR="0" rtl="0">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and   Other  </a:t>
            </a:r>
            <a:r>
              <a:rPr b="0" lang="en" sz="3950">
                <a:solidFill>
                  <a:srgbClr val="F074AC"/>
                </a:solidFill>
                <a:latin typeface="Calibri"/>
                <a:ea typeface="Calibri"/>
                <a:cs typeface="Calibri"/>
                <a:sym typeface="Calibri"/>
              </a:rPr>
              <a:t>Diseases</a:t>
            </a:r>
          </a:p>
        </p:txBody>
      </p:sp>
      <p:sp>
        <p:nvSpPr>
          <p:cNvPr id="147" name="Shape 147"/>
          <p:cNvSpPr txBox="1"/>
          <p:nvPr>
            <p:ph idx="1" type="body"/>
          </p:nvPr>
        </p:nvSpPr>
        <p:spPr>
          <a:xfrm>
            <a:off x="1290300" y="1485124"/>
            <a:ext cx="8229600" cy="3061200"/>
          </a:xfrm>
          <a:prstGeom prst="rect">
            <a:avLst/>
          </a:prstGeom>
          <a:noFill/>
          <a:ln>
            <a:noFill/>
          </a:ln>
        </p:spPr>
        <p:txBody>
          <a:bodyPr anchorCtr="0" anchor="t" bIns="45700" lIns="91425" rIns="91425" tIns="45700">
            <a:noAutofit/>
          </a:bodyPr>
          <a:lstStyle/>
          <a:p>
            <a:pPr indent="0" lvl="0" marL="0" marR="0" rtl="0" algn="l">
              <a:spcBef>
                <a:spcPts val="640"/>
              </a:spcBef>
              <a:buClr>
                <a:schemeClr val="dk1"/>
              </a:buClr>
              <a:buSzPct val="133333"/>
              <a:buFont typeface="Arial"/>
              <a:buNone/>
            </a:pPr>
            <a:r>
              <a:rPr lang="en" sz="2400">
                <a:solidFill>
                  <a:srgbClr val="666666"/>
                </a:solidFill>
                <a:latin typeface="Calibri"/>
                <a:ea typeface="Calibri"/>
                <a:cs typeface="Calibri"/>
                <a:sym typeface="Calibri"/>
              </a:rPr>
              <a:t>Have halted by 2015 and begun to reverse the spread of HIV/AIDS, and begun to reverse the incidence of malaria and other diseases </a:t>
            </a:r>
          </a:p>
          <a:p>
            <a:pPr indent="0" lvl="0" marL="0" marR="0" rtl="0" algn="l">
              <a:spcBef>
                <a:spcPts val="640"/>
              </a:spcBef>
              <a:buClr>
                <a:schemeClr val="dk1"/>
              </a:buClr>
              <a:buFont typeface="Arial"/>
              <a:buNone/>
            </a:pPr>
            <a:r>
              <a:t/>
            </a:r>
            <a:endParaRPr sz="2400">
              <a:solidFill>
                <a:srgbClr val="666666"/>
              </a:solidFill>
              <a:latin typeface="Calibri"/>
              <a:ea typeface="Calibri"/>
              <a:cs typeface="Calibri"/>
              <a:sym typeface="Calibri"/>
            </a:endParaRPr>
          </a:p>
          <a:p>
            <a:pPr indent="0" lvl="0" marL="0" marR="0" rtl="0" algn="l">
              <a:spcBef>
                <a:spcPts val="640"/>
              </a:spcBef>
              <a:buClr>
                <a:schemeClr val="dk1"/>
              </a:buClr>
              <a:buSzPct val="133333"/>
              <a:buFont typeface="Arial"/>
              <a:buNone/>
            </a:pPr>
            <a:r>
              <a:rPr lang="en" sz="2400">
                <a:solidFill>
                  <a:srgbClr val="000000"/>
                </a:solidFill>
                <a:latin typeface="Calibri"/>
                <a:ea typeface="Calibri"/>
                <a:cs typeface="Calibri"/>
                <a:sym typeface="Calibri"/>
              </a:rPr>
              <a:t>Indicators:</a:t>
            </a:r>
          </a:p>
          <a:p>
            <a:pPr indent="-381000" lvl="0" marL="457200" marR="0" rtl="0" algn="l">
              <a:spcBef>
                <a:spcPts val="640"/>
              </a:spcBef>
              <a:buClr>
                <a:srgbClr val="666666"/>
              </a:buClr>
              <a:buSzPct val="100000"/>
              <a:buFont typeface="Calibri"/>
              <a:buChar char="•"/>
            </a:pPr>
            <a:r>
              <a:rPr lang="en" sz="2400">
                <a:solidFill>
                  <a:srgbClr val="666666"/>
                </a:solidFill>
                <a:latin typeface="Calibri"/>
                <a:ea typeface="Calibri"/>
                <a:cs typeface="Calibri"/>
                <a:sym typeface="Calibri"/>
              </a:rPr>
              <a:t>HIV prevalence among pregnant women ages 15-24 yrs.</a:t>
            </a:r>
          </a:p>
          <a:p>
            <a:pPr indent="-381000" lvl="0" marL="457200" marR="0" rtl="0" algn="l">
              <a:spcBef>
                <a:spcPts val="640"/>
              </a:spcBef>
              <a:buClr>
                <a:srgbClr val="666666"/>
              </a:buClr>
              <a:buSzPct val="100000"/>
              <a:buFont typeface="Calibri"/>
              <a:buChar char="•"/>
            </a:pPr>
            <a:r>
              <a:rPr lang="en" sz="2400">
                <a:solidFill>
                  <a:srgbClr val="666666"/>
                </a:solidFill>
                <a:latin typeface="Calibri"/>
                <a:ea typeface="Calibri"/>
                <a:cs typeface="Calibri"/>
                <a:sym typeface="Calibri"/>
              </a:rPr>
              <a:t>Condom use rate of the contraceptive prevalence rate.</a:t>
            </a:r>
          </a:p>
          <a:p>
            <a:pPr indent="-381000" lvl="0" marL="457200" marR="0" rtl="0" algn="l">
              <a:spcBef>
                <a:spcPts val="640"/>
              </a:spcBef>
              <a:buClr>
                <a:srgbClr val="666666"/>
              </a:buClr>
              <a:buSzPct val="100000"/>
              <a:buFont typeface="Calibri"/>
              <a:buChar char="•"/>
            </a:pPr>
            <a:r>
              <a:rPr lang="en" sz="2400">
                <a:solidFill>
                  <a:srgbClr val="666666"/>
                </a:solidFill>
                <a:latin typeface="Calibri"/>
                <a:ea typeface="Calibri"/>
                <a:cs typeface="Calibri"/>
                <a:sym typeface="Calibri"/>
              </a:rPr>
              <a:t>Prevalence and death rates associated with Malaria.</a:t>
            </a:r>
          </a:p>
        </p:txBody>
      </p:sp>
      <p:pic>
        <p:nvPicPr>
          <p:cNvPr id="148" name="Shape 148"/>
          <p:cNvPicPr preferRelativeResize="0"/>
          <p:nvPr/>
        </p:nvPicPr>
        <p:blipFill>
          <a:blip r:embed="rId3">
            <a:alphaModFix/>
          </a:blip>
          <a:stretch>
            <a:fillRect/>
          </a:stretch>
        </p:blipFill>
        <p:spPr>
          <a:xfrm>
            <a:off x="0" y="205980"/>
            <a:ext cx="1121099" cy="1101319"/>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843575" y="48303"/>
            <a:ext cx="8229600" cy="857400"/>
          </a:xfrm>
          <a:prstGeom prst="rect">
            <a:avLst/>
          </a:prstGeom>
          <a:noFill/>
          <a:ln>
            <a:noFill/>
          </a:ln>
        </p:spPr>
        <p:txBody>
          <a:bodyPr anchorCtr="0" anchor="ctr" bIns="45700" lIns="91425" rIns="91425" tIns="45700">
            <a:noAutofit/>
          </a:bodyPr>
          <a:lstStyle/>
          <a:p>
            <a:pPr lvl="0" rtl="0">
              <a:spcBef>
                <a:spcPts val="0"/>
              </a:spcBef>
              <a:buClr>
                <a:schemeClr val="dk1"/>
              </a:buClr>
              <a:buSzPct val="25000"/>
              <a:buFont typeface="Calibri"/>
              <a:buNone/>
            </a:pPr>
            <a:r>
              <a:rPr lang="en" sz="3950">
                <a:solidFill>
                  <a:srgbClr val="F074AC"/>
                </a:solidFill>
                <a:latin typeface="Calibri"/>
                <a:ea typeface="Calibri"/>
                <a:cs typeface="Calibri"/>
                <a:sym typeface="Calibri"/>
              </a:rPr>
              <a:t>Combat HIV/AIDS, Malaria and Other  Diseases</a:t>
            </a:r>
          </a:p>
        </p:txBody>
      </p:sp>
      <p:sp>
        <p:nvSpPr>
          <p:cNvPr id="154" name="Shape 154"/>
          <p:cNvSpPr txBox="1"/>
          <p:nvPr>
            <p:ph idx="1" type="body"/>
          </p:nvPr>
        </p:nvSpPr>
        <p:spPr>
          <a:xfrm>
            <a:off x="843575" y="966800"/>
            <a:ext cx="4038599" cy="3394500"/>
          </a:xfrm>
          <a:prstGeom prst="rect">
            <a:avLst/>
          </a:prstGeom>
          <a:noFill/>
          <a:ln>
            <a:noFill/>
          </a:ln>
        </p:spPr>
        <p:txBody>
          <a:bodyPr anchorCtr="0" anchor="t" bIns="45700" lIns="91425" rIns="91425" tIns="45700">
            <a:noAutofit/>
          </a:bodyPr>
          <a:lstStyle/>
          <a:p>
            <a:pPr indent="0" lvl="0" marL="0" marR="0" rtl="0" algn="ctr">
              <a:spcBef>
                <a:spcPts val="0"/>
              </a:spcBef>
              <a:buClr>
                <a:schemeClr val="dk1"/>
              </a:buClr>
              <a:buSzPct val="25000"/>
              <a:buFont typeface="Arial"/>
              <a:buNone/>
            </a:pPr>
            <a:r>
              <a:rPr b="0" baseline="0" i="0" lang="en" sz="3200" u="sng" cap="none" strike="noStrike">
                <a:solidFill>
                  <a:srgbClr val="FF0000"/>
                </a:solidFill>
                <a:latin typeface="Calibri"/>
                <a:ea typeface="Calibri"/>
                <a:cs typeface="Calibri"/>
                <a:sym typeface="Calibri"/>
              </a:rPr>
              <a:t>Kyrgyzstan </a:t>
            </a:r>
          </a:p>
          <a:p>
            <a:pPr indent="0" lvl="0" marL="0" marR="0" rtl="0" algn="l">
              <a:spcBef>
                <a:spcPts val="0"/>
              </a:spcBef>
              <a:buClr>
                <a:schemeClr val="dk1"/>
              </a:buClr>
              <a:buSzPct val="25000"/>
              <a:buFont typeface="Arial"/>
              <a:buNone/>
            </a:pPr>
            <a:r>
              <a:rPr b="1" i="1" lang="en" sz="1400">
                <a:solidFill>
                  <a:srgbClr val="666666"/>
                </a:solidFill>
                <a:latin typeface="Arial"/>
                <a:ea typeface="Arial"/>
                <a:cs typeface="Arial"/>
                <a:sym typeface="Arial"/>
              </a:rPr>
              <a:t>People living with HIV/AIDS: </a:t>
            </a:r>
            <a:r>
              <a:rPr lang="en" sz="1400">
                <a:solidFill>
                  <a:srgbClr val="666666"/>
                </a:solidFill>
                <a:latin typeface="Arial"/>
                <a:ea typeface="Arial"/>
                <a:cs typeface="Arial"/>
                <a:sym typeface="Arial"/>
              </a:rPr>
              <a:t>Ranked at 102th out of 151 countries with 9,800 people in the year 2009.</a:t>
            </a:r>
          </a:p>
          <a:p>
            <a:pPr indent="0" lvl="0" marL="0" marR="0" rtl="0" algn="l">
              <a:spcBef>
                <a:spcPts val="640"/>
              </a:spcBef>
              <a:buClr>
                <a:schemeClr val="dk1"/>
              </a:buClr>
              <a:buSzPct val="228571"/>
              <a:buFont typeface="Arial"/>
              <a:buNone/>
            </a:pPr>
            <a:r>
              <a:rPr b="1" i="1" lang="en" sz="1400">
                <a:solidFill>
                  <a:srgbClr val="666666"/>
                </a:solidFill>
                <a:latin typeface="Arial"/>
                <a:ea typeface="Arial"/>
                <a:cs typeface="Arial"/>
                <a:sym typeface="Arial"/>
              </a:rPr>
              <a:t>Tuberculosis: </a:t>
            </a:r>
            <a:r>
              <a:rPr lang="en" sz="1400">
                <a:solidFill>
                  <a:srgbClr val="666666"/>
                </a:solidFill>
                <a:latin typeface="Arial"/>
                <a:ea typeface="Arial"/>
                <a:cs typeface="Arial"/>
                <a:sym typeface="Arial"/>
              </a:rPr>
              <a:t>There were 141 counts of incidents of tuberculosis in the year 2012, ranking them at 57 out of 206 countries.</a:t>
            </a:r>
          </a:p>
          <a:p>
            <a:pPr indent="0" lvl="0" marL="0" marR="0" rtl="0" algn="l">
              <a:spcBef>
                <a:spcPts val="640"/>
              </a:spcBef>
              <a:buClr>
                <a:schemeClr val="dk1"/>
              </a:buClr>
              <a:buSzPct val="228571"/>
              <a:buFont typeface="Arial"/>
              <a:buNone/>
            </a:pPr>
            <a:r>
              <a:rPr lang="en" sz="1400">
                <a:solidFill>
                  <a:srgbClr val="666666"/>
                </a:solidFill>
                <a:latin typeface="Arial"/>
                <a:ea typeface="Arial"/>
                <a:cs typeface="Arial"/>
                <a:sym typeface="Arial"/>
              </a:rPr>
              <a:t>There has been a sharp rise of newly registered </a:t>
            </a:r>
            <a:r>
              <a:rPr b="1" lang="en" sz="1400">
                <a:solidFill>
                  <a:srgbClr val="666666"/>
                </a:solidFill>
                <a:latin typeface="Arial"/>
                <a:ea typeface="Arial"/>
                <a:cs typeface="Arial"/>
                <a:sym typeface="Arial"/>
              </a:rPr>
              <a:t>HIV</a:t>
            </a:r>
            <a:r>
              <a:rPr lang="en" sz="1400">
                <a:solidFill>
                  <a:srgbClr val="666666"/>
                </a:solidFill>
                <a:latin typeface="Arial"/>
                <a:ea typeface="Arial"/>
                <a:cs typeface="Arial"/>
                <a:sym typeface="Arial"/>
              </a:rPr>
              <a:t> infections since 2001. This is largely determined by widespread practice of high-risk behavior and the low level of awareness among the general population. </a:t>
            </a:r>
          </a:p>
          <a:p>
            <a:pPr indent="0" lvl="0" marL="0" marR="0" rtl="0" algn="l">
              <a:spcBef>
                <a:spcPts val="640"/>
              </a:spcBef>
              <a:buClr>
                <a:schemeClr val="dk1"/>
              </a:buClr>
              <a:buFont typeface="Arial"/>
              <a:buNone/>
            </a:pPr>
            <a:r>
              <a:t/>
            </a:r>
            <a:endParaRPr/>
          </a:p>
          <a:p>
            <a:pPr indent="0" lvl="0" marL="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p:txBody>
      </p:sp>
      <p:sp>
        <p:nvSpPr>
          <p:cNvPr id="155" name="Shape 155"/>
          <p:cNvSpPr txBox="1"/>
          <p:nvPr>
            <p:ph idx="2" type="body"/>
          </p:nvPr>
        </p:nvSpPr>
        <p:spPr>
          <a:xfrm>
            <a:off x="5034575" y="874500"/>
            <a:ext cx="4038599" cy="3394500"/>
          </a:xfrm>
          <a:prstGeom prst="rect">
            <a:avLst/>
          </a:prstGeom>
        </p:spPr>
        <p:txBody>
          <a:bodyPr anchorCtr="0" anchor="t" bIns="91425" lIns="91425" rIns="91425" tIns="91425">
            <a:noAutofit/>
          </a:bodyPr>
          <a:lstStyle/>
          <a:p>
            <a:pPr rtl="0" algn="ctr">
              <a:spcBef>
                <a:spcPts val="0"/>
              </a:spcBef>
              <a:buNone/>
            </a:pPr>
            <a:r>
              <a:rPr lang="en" sz="3200" u="sng">
                <a:solidFill>
                  <a:srgbClr val="38761D"/>
                </a:solidFill>
                <a:latin typeface="Calibri"/>
                <a:ea typeface="Calibri"/>
                <a:cs typeface="Calibri"/>
                <a:sym typeface="Calibri"/>
              </a:rPr>
              <a:t>Bangladesh</a:t>
            </a:r>
          </a:p>
          <a:p>
            <a:pPr rtl="0">
              <a:spcBef>
                <a:spcPts val="0"/>
              </a:spcBef>
              <a:buNone/>
            </a:pPr>
            <a:r>
              <a:rPr b="1" i="1" lang="en" sz="1400">
                <a:solidFill>
                  <a:srgbClr val="666666"/>
                </a:solidFill>
                <a:latin typeface="Arial"/>
                <a:ea typeface="Arial"/>
                <a:cs typeface="Arial"/>
                <a:sym typeface="Arial"/>
              </a:rPr>
              <a:t>People living with HIV/AIDS</a:t>
            </a:r>
            <a:r>
              <a:rPr i="1" lang="en" sz="1400">
                <a:solidFill>
                  <a:srgbClr val="666666"/>
                </a:solidFill>
                <a:latin typeface="Arial"/>
                <a:ea typeface="Arial"/>
                <a:cs typeface="Arial"/>
                <a:sym typeface="Arial"/>
              </a:rPr>
              <a:t>: </a:t>
            </a:r>
            <a:r>
              <a:rPr lang="en" sz="1400">
                <a:solidFill>
                  <a:srgbClr val="666666"/>
                </a:solidFill>
                <a:latin typeface="Arial"/>
                <a:ea typeface="Arial"/>
                <a:cs typeface="Arial"/>
                <a:sym typeface="Arial"/>
              </a:rPr>
              <a:t>Ranked at 120th out of 151 countries with 6,300 people in the year 2009.</a:t>
            </a:r>
          </a:p>
          <a:p>
            <a:pPr rtl="0">
              <a:spcBef>
                <a:spcPts val="0"/>
              </a:spcBef>
              <a:buNone/>
            </a:pPr>
            <a:r>
              <a:rPr b="1" i="1" lang="en" sz="1400">
                <a:solidFill>
                  <a:srgbClr val="666666"/>
                </a:solidFill>
                <a:latin typeface="Arial"/>
                <a:ea typeface="Arial"/>
                <a:cs typeface="Arial"/>
                <a:sym typeface="Arial"/>
              </a:rPr>
              <a:t>Tuberculosis:</a:t>
            </a:r>
            <a:r>
              <a:rPr i="1" lang="en" sz="1400">
                <a:solidFill>
                  <a:srgbClr val="666666"/>
                </a:solidFill>
                <a:latin typeface="Arial"/>
                <a:ea typeface="Arial"/>
                <a:cs typeface="Arial"/>
                <a:sym typeface="Arial"/>
              </a:rPr>
              <a:t> </a:t>
            </a:r>
            <a:r>
              <a:rPr lang="en" sz="1400">
                <a:solidFill>
                  <a:srgbClr val="666666"/>
                </a:solidFill>
                <a:latin typeface="Arial"/>
                <a:ea typeface="Arial"/>
                <a:cs typeface="Arial"/>
                <a:sym typeface="Arial"/>
              </a:rPr>
              <a:t>There were 225 counts of incidents of tuberculosis in the year 2012, ranking them at 35 out of 206 countries.</a:t>
            </a:r>
          </a:p>
          <a:p>
            <a:pPr>
              <a:spcBef>
                <a:spcPts val="0"/>
              </a:spcBef>
              <a:buNone/>
            </a:pPr>
            <a:r>
              <a:rPr lang="en" sz="1400">
                <a:solidFill>
                  <a:srgbClr val="666666"/>
                </a:solidFill>
                <a:latin typeface="Arial"/>
                <a:ea typeface="Arial"/>
                <a:cs typeface="Arial"/>
                <a:sym typeface="Arial"/>
              </a:rPr>
              <a:t>Bangladesh has performed well in halting communicable diseases under this goal.HIV/AIDS in Bangladesh currently is less than 0.1 percent and thus is still below an epidemic level.</a:t>
            </a:r>
          </a:p>
        </p:txBody>
      </p:sp>
      <p:sp>
        <p:nvSpPr>
          <p:cNvPr id="156" name="Shape 156"/>
          <p:cNvSpPr txBox="1"/>
          <p:nvPr/>
        </p:nvSpPr>
        <p:spPr>
          <a:xfrm>
            <a:off x="1023075" y="4117225"/>
            <a:ext cx="8229600" cy="811500"/>
          </a:xfrm>
          <a:prstGeom prst="rect">
            <a:avLst/>
          </a:prstGeom>
          <a:noFill/>
          <a:ln>
            <a:noFill/>
          </a:ln>
        </p:spPr>
        <p:txBody>
          <a:bodyPr anchorCtr="0" anchor="t" bIns="91425" lIns="91425" rIns="91425" tIns="91425">
            <a:noAutofit/>
          </a:bodyPr>
          <a:lstStyle/>
          <a:p>
            <a:pPr rtl="0">
              <a:spcBef>
                <a:spcPts val="0"/>
              </a:spcBef>
              <a:buNone/>
            </a:pPr>
            <a:r>
              <a:rPr lang="en" u="sng"/>
              <a:t>SUMMARY: </a:t>
            </a:r>
            <a:r>
              <a:rPr lang="en"/>
              <a:t>Kyrgyzstan has a higher risk of disease when compared to Bangladesh. Overtime Bangladesh has worked on bringing down their risk level over the years with the help of Gold 6. </a:t>
            </a:r>
          </a:p>
          <a:p>
            <a:pPr>
              <a:spcBef>
                <a:spcPts val="0"/>
              </a:spcBef>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153275" y="205978"/>
            <a:ext cx="8229600" cy="8574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7: Ensure Environmental</a:t>
            </a:r>
          </a:p>
          <a:p>
            <a:pPr indent="0" lvl="0" marL="0" marR="0" rtl="0" algn="ctr">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 Sustainability</a:t>
            </a:r>
          </a:p>
        </p:txBody>
      </p:sp>
      <p:sp>
        <p:nvSpPr>
          <p:cNvPr id="162" name="Shape 162"/>
          <p:cNvSpPr txBox="1"/>
          <p:nvPr>
            <p:ph idx="1" type="body"/>
          </p:nvPr>
        </p:nvSpPr>
        <p:spPr>
          <a:xfrm>
            <a:off x="1002350" y="1169475"/>
            <a:ext cx="8229600" cy="3394500"/>
          </a:xfrm>
          <a:prstGeom prst="rect">
            <a:avLst/>
          </a:prstGeom>
          <a:noFill/>
          <a:ln>
            <a:noFill/>
          </a:ln>
        </p:spPr>
        <p:txBody>
          <a:bodyPr anchorCtr="0" anchor="t" bIns="45700" lIns="91425" rIns="91425" tIns="45700">
            <a:noAutofit/>
          </a:bodyPr>
          <a:lstStyle/>
          <a:p>
            <a:pPr indent="0" lvl="0" marL="0" marR="0" rtl="0" algn="l">
              <a:spcBef>
                <a:spcPts val="640"/>
              </a:spcBef>
              <a:buClr>
                <a:schemeClr val="dk1"/>
              </a:buClr>
              <a:buSzPct val="177777"/>
              <a:buFont typeface="Arial"/>
              <a:buNone/>
            </a:pPr>
            <a:r>
              <a:rPr lang="en" sz="1800">
                <a:solidFill>
                  <a:srgbClr val="666666"/>
                </a:solidFill>
                <a:latin typeface="Calibri"/>
                <a:ea typeface="Calibri"/>
                <a:cs typeface="Calibri"/>
                <a:sym typeface="Calibri"/>
              </a:rPr>
              <a:t>Integrate the principles of sustainable development into country policies  and programs and reverse the loss of environmental resources.</a:t>
            </a:r>
          </a:p>
          <a:p>
            <a:pPr indent="0" lvl="0" marL="0" marR="0" rtl="0" algn="l">
              <a:spcBef>
                <a:spcPts val="640"/>
              </a:spcBef>
              <a:buClr>
                <a:schemeClr val="dk1"/>
              </a:buClr>
              <a:buSzPct val="177777"/>
              <a:buFont typeface="Arial"/>
              <a:buNone/>
            </a:pPr>
            <a:r>
              <a:rPr lang="en" sz="1800">
                <a:solidFill>
                  <a:srgbClr val="666666"/>
                </a:solidFill>
                <a:latin typeface="Calibri"/>
                <a:ea typeface="Calibri"/>
                <a:cs typeface="Calibri"/>
                <a:sym typeface="Calibri"/>
              </a:rPr>
              <a:t>Halves, by 2015, the proportion of people without sustainable access of safe drinking water and basic sanitation.</a:t>
            </a:r>
          </a:p>
          <a:p>
            <a:pPr indent="0" lvl="0" marL="0" marR="0" rtl="0" algn="l">
              <a:spcBef>
                <a:spcPts val="640"/>
              </a:spcBef>
              <a:buClr>
                <a:schemeClr val="dk1"/>
              </a:buClr>
              <a:buSzPct val="177777"/>
              <a:buFont typeface="Arial"/>
              <a:buNone/>
            </a:pPr>
            <a:r>
              <a:rPr lang="en" sz="1800">
                <a:solidFill>
                  <a:srgbClr val="666666"/>
                </a:solidFill>
                <a:latin typeface="Calibri"/>
                <a:ea typeface="Calibri"/>
                <a:cs typeface="Calibri"/>
                <a:sym typeface="Calibri"/>
              </a:rPr>
              <a:t>Have achieved by 2020 a significant improvement in the lives of at least 100 million slum dwellers. </a:t>
            </a:r>
          </a:p>
          <a:p>
            <a:pPr indent="0" lvl="0" marL="0" marR="0" rtl="0" algn="l">
              <a:spcBef>
                <a:spcPts val="640"/>
              </a:spcBef>
              <a:buClr>
                <a:schemeClr val="dk1"/>
              </a:buClr>
              <a:buSzPct val="133333"/>
              <a:buFont typeface="Arial"/>
              <a:buNone/>
            </a:pPr>
            <a:r>
              <a:rPr lang="en" sz="2400">
                <a:solidFill>
                  <a:srgbClr val="000000"/>
                </a:solidFill>
                <a:latin typeface="Calibri"/>
                <a:ea typeface="Calibri"/>
                <a:cs typeface="Calibri"/>
                <a:sym typeface="Calibri"/>
              </a:rPr>
              <a:t>Indicators:</a:t>
            </a:r>
          </a:p>
          <a:p>
            <a:pPr indent="-342900" lvl="0" marL="457200" marR="0" rtl="0" algn="l">
              <a:spcBef>
                <a:spcPts val="640"/>
              </a:spcBef>
              <a:buClr>
                <a:srgbClr val="666666"/>
              </a:buClr>
              <a:buSzPct val="100000"/>
              <a:buFont typeface="Calibri"/>
              <a:buChar char="•"/>
            </a:pPr>
            <a:r>
              <a:rPr lang="en" sz="1800">
                <a:solidFill>
                  <a:srgbClr val="666666"/>
                </a:solidFill>
                <a:latin typeface="Calibri"/>
                <a:ea typeface="Calibri"/>
                <a:cs typeface="Calibri"/>
                <a:sym typeface="Calibri"/>
              </a:rPr>
              <a:t>Proportion of land area covered by forest</a:t>
            </a:r>
          </a:p>
          <a:p>
            <a:pPr indent="-342900" lvl="0" marL="457200" marR="0" rtl="0" algn="l">
              <a:spcBef>
                <a:spcPts val="640"/>
              </a:spcBef>
              <a:buClr>
                <a:srgbClr val="666666"/>
              </a:buClr>
              <a:buSzPct val="100000"/>
              <a:buFont typeface="Calibri"/>
              <a:buChar char="•"/>
            </a:pPr>
            <a:r>
              <a:rPr lang="en" sz="1800">
                <a:solidFill>
                  <a:srgbClr val="666666"/>
                </a:solidFill>
                <a:latin typeface="Calibri"/>
                <a:ea typeface="Calibri"/>
                <a:cs typeface="Calibri"/>
                <a:sym typeface="Calibri"/>
              </a:rPr>
              <a:t>Proportion of population with sustainable access to an improved water source, urban and rural</a:t>
            </a:r>
          </a:p>
          <a:p>
            <a:pPr indent="-342900" lvl="0" marL="457200" marR="0" rtl="0" algn="l">
              <a:spcBef>
                <a:spcPts val="640"/>
              </a:spcBef>
              <a:buClr>
                <a:srgbClr val="666666"/>
              </a:buClr>
              <a:buSzPct val="100000"/>
              <a:buFont typeface="Calibri"/>
              <a:buChar char="•"/>
            </a:pPr>
            <a:r>
              <a:rPr lang="en" sz="1800">
                <a:solidFill>
                  <a:srgbClr val="666666"/>
                </a:solidFill>
                <a:latin typeface="Calibri"/>
                <a:ea typeface="Calibri"/>
                <a:cs typeface="Calibri"/>
                <a:sym typeface="Calibri"/>
              </a:rPr>
              <a:t>Proportion of households with access to secure tenure</a:t>
            </a:r>
          </a:p>
        </p:txBody>
      </p:sp>
      <p:pic>
        <p:nvPicPr>
          <p:cNvPr id="163" name="Shape 163"/>
          <p:cNvPicPr preferRelativeResize="0"/>
          <p:nvPr/>
        </p:nvPicPr>
        <p:blipFill>
          <a:blip r:embed="rId3">
            <a:alphaModFix/>
          </a:blip>
          <a:stretch>
            <a:fillRect/>
          </a:stretch>
        </p:blipFill>
        <p:spPr>
          <a:xfrm>
            <a:off x="7563100" y="99725"/>
            <a:ext cx="1069750" cy="106975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457200" y="17253"/>
            <a:ext cx="8229600" cy="857400"/>
          </a:xfrm>
          <a:prstGeom prst="rect">
            <a:avLst/>
          </a:prstGeom>
          <a:noFill/>
          <a:ln>
            <a:noFill/>
          </a:ln>
        </p:spPr>
        <p:txBody>
          <a:bodyPr anchorCtr="0" anchor="ctr" bIns="45700" lIns="91425" rIns="91425" tIns="45700">
            <a:noAutofit/>
          </a:bodyPr>
          <a:lstStyle/>
          <a:p>
            <a:pPr lvl="0" rtl="0">
              <a:spcBef>
                <a:spcPts val="0"/>
              </a:spcBef>
              <a:buClr>
                <a:schemeClr val="dk1"/>
              </a:buClr>
              <a:buSzPct val="25000"/>
              <a:buFont typeface="Calibri"/>
              <a:buNone/>
            </a:pPr>
            <a:r>
              <a:rPr lang="en" sz="3950">
                <a:solidFill>
                  <a:srgbClr val="F074AC"/>
                </a:solidFill>
                <a:latin typeface="Calibri"/>
                <a:ea typeface="Calibri"/>
                <a:cs typeface="Calibri"/>
                <a:sym typeface="Calibri"/>
              </a:rPr>
              <a:t>Ensure Environmental Sustainability</a:t>
            </a:r>
          </a:p>
        </p:txBody>
      </p:sp>
      <p:sp>
        <p:nvSpPr>
          <p:cNvPr id="169" name="Shape 169"/>
          <p:cNvSpPr txBox="1"/>
          <p:nvPr>
            <p:ph idx="1" type="body"/>
          </p:nvPr>
        </p:nvSpPr>
        <p:spPr>
          <a:xfrm>
            <a:off x="885800" y="746875"/>
            <a:ext cx="4038599" cy="3394500"/>
          </a:xfrm>
          <a:prstGeom prst="rect">
            <a:avLst/>
          </a:prstGeom>
          <a:noFill/>
          <a:ln>
            <a:noFill/>
          </a:ln>
        </p:spPr>
        <p:txBody>
          <a:bodyPr anchorCtr="0" anchor="t" bIns="45700" lIns="91425" rIns="91425" tIns="45700">
            <a:noAutofit/>
          </a:bodyPr>
          <a:lstStyle/>
          <a:p>
            <a:pPr indent="0" lvl="0" marL="0" marR="0" rtl="0" algn="ctr">
              <a:spcBef>
                <a:spcPts val="0"/>
              </a:spcBef>
              <a:buClr>
                <a:schemeClr val="dk1"/>
              </a:buClr>
              <a:buSzPct val="25000"/>
              <a:buFont typeface="Arial"/>
              <a:buNone/>
            </a:pPr>
            <a:r>
              <a:rPr b="0" baseline="0" i="0" lang="en" u="sng" cap="none" strike="noStrike">
                <a:solidFill>
                  <a:srgbClr val="FF0000"/>
                </a:solidFill>
                <a:latin typeface="Calibri"/>
                <a:ea typeface="Calibri"/>
                <a:cs typeface="Calibri"/>
                <a:sym typeface="Calibri"/>
              </a:rPr>
              <a:t>Kyrgyzstan</a:t>
            </a:r>
            <a:r>
              <a:rPr b="0" baseline="0" i="0" lang="en" u="sng" cap="none" strike="noStrike">
                <a:solidFill>
                  <a:srgbClr val="666666"/>
                </a:solidFill>
                <a:latin typeface="Calibri"/>
                <a:ea typeface="Calibri"/>
                <a:cs typeface="Calibri"/>
                <a:sym typeface="Calibri"/>
              </a:rPr>
              <a:t> </a:t>
            </a:r>
          </a:p>
          <a:p>
            <a:pPr indent="0" lvl="0" marL="0" marR="0" rtl="0" algn="l">
              <a:spcBef>
                <a:spcPts val="640"/>
              </a:spcBef>
              <a:buClr>
                <a:schemeClr val="dk1"/>
              </a:buClr>
              <a:buSzPct val="228571"/>
              <a:buFont typeface="Arial"/>
              <a:buNone/>
            </a:pPr>
            <a:r>
              <a:rPr b="1" i="1" lang="en" sz="1400">
                <a:solidFill>
                  <a:srgbClr val="666666"/>
                </a:solidFill>
                <a:latin typeface="Arial"/>
                <a:ea typeface="Arial"/>
                <a:cs typeface="Arial"/>
                <a:sym typeface="Arial"/>
              </a:rPr>
              <a:t>Ecological Footprint: </a:t>
            </a:r>
            <a:r>
              <a:rPr lang="en" sz="1400">
                <a:solidFill>
                  <a:srgbClr val="666666"/>
                </a:solidFill>
                <a:latin typeface="Arial"/>
                <a:ea typeface="Arial"/>
                <a:cs typeface="Arial"/>
                <a:sym typeface="Arial"/>
              </a:rPr>
              <a:t>Ranked 96 out of 145 countries at 1.3% in 2012. Adjusted net national income current US$. $4.57 billion ranked 125th out of 155 countries in 2011.</a:t>
            </a:r>
          </a:p>
          <a:p>
            <a:pPr indent="0" lvl="0" marL="0" marR="0" rtl="0" algn="l">
              <a:spcBef>
                <a:spcPts val="640"/>
              </a:spcBef>
              <a:buClr>
                <a:schemeClr val="dk1"/>
              </a:buClr>
              <a:buSzPct val="228571"/>
              <a:buFont typeface="Arial"/>
              <a:buNone/>
            </a:pPr>
            <a:r>
              <a:rPr b="1" i="1" lang="en" sz="1400">
                <a:solidFill>
                  <a:srgbClr val="666666"/>
                </a:solidFill>
                <a:latin typeface="Arial"/>
                <a:ea typeface="Arial"/>
                <a:cs typeface="Arial"/>
                <a:sym typeface="Arial"/>
              </a:rPr>
              <a:t>Clean drinking water:</a:t>
            </a:r>
            <a:r>
              <a:rPr b="1" lang="en" sz="1400">
                <a:solidFill>
                  <a:srgbClr val="666666"/>
                </a:solidFill>
                <a:latin typeface="Arial"/>
                <a:ea typeface="Arial"/>
                <a:cs typeface="Arial"/>
                <a:sym typeface="Arial"/>
              </a:rPr>
              <a:t> </a:t>
            </a:r>
            <a:r>
              <a:rPr lang="en" sz="1400">
                <a:solidFill>
                  <a:srgbClr val="666666"/>
                </a:solidFill>
                <a:latin typeface="Arial"/>
                <a:ea typeface="Arial"/>
                <a:cs typeface="Arial"/>
                <a:sym typeface="Arial"/>
              </a:rPr>
              <a:t>Access to clean water has increased from 89.8 % in 2006 to 91,5 % in 2010 throughout the country. Osh and Batken provinces are two areas with the most difficult situation with only 82,3% and 72,7% of local population respectively having stable access to water. Pollution precipitations&gt; clean water: 46.43% ranking 19th out of 27 countries in 2014.</a:t>
            </a:r>
          </a:p>
          <a:p>
            <a:pPr indent="0" lvl="0" marL="0" marR="0" rtl="0" algn="l">
              <a:spcBef>
                <a:spcPts val="640"/>
              </a:spcBef>
              <a:buClr>
                <a:schemeClr val="dk1"/>
              </a:buClr>
              <a:buFont typeface="Arial"/>
              <a:buNone/>
            </a:pPr>
            <a:r>
              <a:t/>
            </a:r>
            <a:endParaRPr sz="1400">
              <a:solidFill>
                <a:srgbClr val="666666"/>
              </a:solidFill>
            </a:endParaRPr>
          </a:p>
          <a:p>
            <a:pPr indent="0" lvl="0" marL="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p:txBody>
      </p:sp>
      <p:sp>
        <p:nvSpPr>
          <p:cNvPr id="170" name="Shape 170"/>
          <p:cNvSpPr txBox="1"/>
          <p:nvPr>
            <p:ph idx="2" type="body"/>
          </p:nvPr>
        </p:nvSpPr>
        <p:spPr>
          <a:xfrm>
            <a:off x="4924400" y="553675"/>
            <a:ext cx="4038599" cy="3394500"/>
          </a:xfrm>
          <a:prstGeom prst="rect">
            <a:avLst/>
          </a:prstGeom>
        </p:spPr>
        <p:txBody>
          <a:bodyPr anchorCtr="0" anchor="t" bIns="91425" lIns="91425" rIns="91425" tIns="91425">
            <a:noAutofit/>
          </a:bodyPr>
          <a:lstStyle/>
          <a:p>
            <a:pPr rtl="0" algn="ctr">
              <a:spcBef>
                <a:spcPts val="0"/>
              </a:spcBef>
              <a:buNone/>
            </a:pPr>
            <a:r>
              <a:rPr lang="en" u="sng">
                <a:solidFill>
                  <a:srgbClr val="38761D"/>
                </a:solidFill>
                <a:latin typeface="Calibri"/>
                <a:ea typeface="Calibri"/>
                <a:cs typeface="Calibri"/>
                <a:sym typeface="Calibri"/>
              </a:rPr>
              <a:t>Bangladesh</a:t>
            </a:r>
          </a:p>
          <a:p>
            <a:pPr rtl="0">
              <a:spcBef>
                <a:spcPts val="0"/>
              </a:spcBef>
              <a:buNone/>
            </a:pPr>
            <a:r>
              <a:rPr b="1" i="1" lang="en" sz="1400">
                <a:solidFill>
                  <a:srgbClr val="666666"/>
                </a:solidFill>
                <a:latin typeface="Arial"/>
                <a:ea typeface="Arial"/>
                <a:cs typeface="Arial"/>
                <a:sym typeface="Arial"/>
              </a:rPr>
              <a:t>Ecological Footprint:</a:t>
            </a:r>
            <a:r>
              <a:rPr b="1" lang="en" sz="1400">
                <a:solidFill>
                  <a:srgbClr val="666666"/>
                </a:solidFill>
                <a:latin typeface="Arial"/>
                <a:ea typeface="Arial"/>
                <a:cs typeface="Arial"/>
                <a:sym typeface="Arial"/>
              </a:rPr>
              <a:t> </a:t>
            </a:r>
            <a:r>
              <a:rPr lang="en" sz="1400">
                <a:solidFill>
                  <a:srgbClr val="666666"/>
                </a:solidFill>
                <a:latin typeface="Arial"/>
                <a:ea typeface="Arial"/>
                <a:cs typeface="Arial"/>
                <a:sym typeface="Arial"/>
              </a:rPr>
              <a:t>Ranked 144 out of 145 countries at .7% in 2012. Adjusted net national income current US$. $109.99 billion ranked 52th out of 154 countries in 2011. </a:t>
            </a:r>
          </a:p>
          <a:p>
            <a:pPr rtl="0">
              <a:spcBef>
                <a:spcPts val="0"/>
              </a:spcBef>
              <a:buNone/>
            </a:pPr>
            <a:r>
              <a:rPr b="1" i="1" lang="en" sz="1400">
                <a:solidFill>
                  <a:srgbClr val="666666"/>
                </a:solidFill>
                <a:latin typeface="Arial"/>
                <a:ea typeface="Arial"/>
                <a:cs typeface="Arial"/>
                <a:sym typeface="Arial"/>
              </a:rPr>
              <a:t>Clean Drinking Water:</a:t>
            </a:r>
            <a:r>
              <a:rPr lang="en" sz="1400">
                <a:solidFill>
                  <a:srgbClr val="666666"/>
                </a:solidFill>
                <a:latin typeface="Arial"/>
                <a:ea typeface="Arial"/>
                <a:cs typeface="Arial"/>
                <a:sym typeface="Arial"/>
              </a:rPr>
              <a:t> 98.2 percent of the population of Bangladesh is using improved drinking water source; 63.6 percent of population is using improved sanitation in 2011. However, access to safe water for all is a challenge. Pollution precipitations&gt; clean water: 10.42% ranking 9th out of 9 countries in 2013.</a:t>
            </a:r>
          </a:p>
        </p:txBody>
      </p:sp>
      <p:sp>
        <p:nvSpPr>
          <p:cNvPr id="171" name="Shape 171"/>
          <p:cNvSpPr txBox="1"/>
          <p:nvPr/>
        </p:nvSpPr>
        <p:spPr>
          <a:xfrm>
            <a:off x="1066900" y="4141375"/>
            <a:ext cx="8169299" cy="811500"/>
          </a:xfrm>
          <a:prstGeom prst="rect">
            <a:avLst/>
          </a:prstGeom>
          <a:noFill/>
          <a:ln>
            <a:noFill/>
          </a:ln>
        </p:spPr>
        <p:txBody>
          <a:bodyPr anchorCtr="0" anchor="t" bIns="91425" lIns="91425" rIns="91425" tIns="91425">
            <a:noAutofit/>
          </a:bodyPr>
          <a:lstStyle/>
          <a:p>
            <a:pPr rtl="0">
              <a:spcBef>
                <a:spcPts val="0"/>
              </a:spcBef>
              <a:buNone/>
            </a:pPr>
            <a:r>
              <a:rPr lang="en" u="sng"/>
              <a:t>SUMMARY:</a:t>
            </a:r>
            <a:r>
              <a:rPr lang="en"/>
              <a:t> When compared side by side Bangladesh is ranked higher up when it comes to how they are treating the environment. Because Kyrgyzstan is bigger they are affecting the environment more than Bangladesh. When it comes to having clean drinking water both countries come close in percentages of the population. </a:t>
            </a:r>
          </a:p>
          <a:p>
            <a:pPr>
              <a:spcBef>
                <a:spcPts val="0"/>
              </a:spcBef>
              <a:buNone/>
            </a:pPr>
            <a:r>
              <a:t/>
            </a: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925000" y="205978"/>
            <a:ext cx="8229600" cy="8574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8: Global Partnership </a:t>
            </a:r>
          </a:p>
          <a:p>
            <a:pPr indent="0" lvl="0" marL="0" marR="0" rtl="0" algn="ctr">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for Development</a:t>
            </a:r>
          </a:p>
        </p:txBody>
      </p:sp>
      <p:sp>
        <p:nvSpPr>
          <p:cNvPr id="177" name="Shape 177"/>
          <p:cNvSpPr txBox="1"/>
          <p:nvPr>
            <p:ph idx="1" type="body"/>
          </p:nvPr>
        </p:nvSpPr>
        <p:spPr>
          <a:xfrm>
            <a:off x="1045750" y="1260350"/>
            <a:ext cx="8229600" cy="3394500"/>
          </a:xfrm>
          <a:prstGeom prst="rect">
            <a:avLst/>
          </a:prstGeom>
          <a:noFill/>
          <a:ln>
            <a:noFill/>
          </a:ln>
        </p:spPr>
        <p:txBody>
          <a:bodyPr anchorCtr="0" anchor="t" bIns="45700" lIns="91425" rIns="91425" tIns="45700">
            <a:noAutofit/>
          </a:bodyPr>
          <a:lstStyle/>
          <a:p>
            <a:pPr indent="0" marL="0" marR="0" rtl="0" algn="l">
              <a:spcBef>
                <a:spcPts val="0"/>
              </a:spcBef>
              <a:buNone/>
            </a:pPr>
            <a:r>
              <a:rPr lang="en" sz="1800">
                <a:solidFill>
                  <a:srgbClr val="666666"/>
                </a:solidFill>
                <a:latin typeface="Calibri"/>
                <a:ea typeface="Calibri"/>
                <a:cs typeface="Calibri"/>
                <a:sym typeface="Calibri"/>
              </a:rPr>
              <a:t>Address the special needs of the Least Developed Countries, landlocked developing countries, and small island developing states.</a:t>
            </a:r>
          </a:p>
          <a:p>
            <a:pPr indent="0" marL="0" marR="0" rtl="0" algn="l">
              <a:spcBef>
                <a:spcPts val="0"/>
              </a:spcBef>
              <a:buNone/>
            </a:pPr>
            <a:r>
              <a:rPr lang="en" sz="1800">
                <a:solidFill>
                  <a:srgbClr val="666666"/>
                </a:solidFill>
                <a:latin typeface="Calibri"/>
                <a:ea typeface="Calibri"/>
                <a:cs typeface="Calibri"/>
                <a:sym typeface="Calibri"/>
              </a:rPr>
              <a:t>Develop further an open, role based, predictable, nondiscriminatory trading and financial system.</a:t>
            </a:r>
          </a:p>
          <a:p>
            <a:pPr indent="0" marL="0" marR="0" rtl="0" algn="l">
              <a:spcBef>
                <a:spcPts val="0"/>
              </a:spcBef>
              <a:buNone/>
            </a:pPr>
            <a:r>
              <a:rPr lang="en" sz="1800">
                <a:solidFill>
                  <a:srgbClr val="666666"/>
                </a:solidFill>
                <a:latin typeface="Calibri"/>
                <a:ea typeface="Calibri"/>
                <a:cs typeface="Calibri"/>
                <a:sym typeface="Calibri"/>
              </a:rPr>
              <a:t>Deal comprehensively with the debt problems of developing countries through national and international measures in order to make debt sustainable in the long term.</a:t>
            </a:r>
          </a:p>
          <a:p>
            <a:pPr indent="0" marL="0" marR="0" rtl="0" algn="l">
              <a:spcBef>
                <a:spcPts val="0"/>
              </a:spcBef>
              <a:buNone/>
            </a:pPr>
            <a:r>
              <a:rPr lang="en" sz="1800">
                <a:solidFill>
                  <a:srgbClr val="666666"/>
                </a:solidFill>
                <a:latin typeface="Calibri"/>
                <a:ea typeface="Calibri"/>
                <a:cs typeface="Calibri"/>
                <a:sym typeface="Calibri"/>
              </a:rPr>
              <a:t>In cooperation with developing countries, develop and implement strategies for decent and productive work for youth.</a:t>
            </a:r>
          </a:p>
          <a:p>
            <a:pPr indent="0" marL="0" marR="0" rtl="0" algn="l">
              <a:spcBef>
                <a:spcPts val="0"/>
              </a:spcBef>
              <a:buNone/>
            </a:pPr>
            <a:r>
              <a:rPr lang="en" sz="1800">
                <a:solidFill>
                  <a:srgbClr val="666666"/>
                </a:solidFill>
                <a:latin typeface="Calibri"/>
                <a:ea typeface="Calibri"/>
                <a:cs typeface="Calibri"/>
                <a:sym typeface="Calibri"/>
              </a:rPr>
              <a:t>In cooperation with pharmaceuticals companies, provide access to affordable essential drugs in developing countries.</a:t>
            </a:r>
          </a:p>
          <a:p>
            <a:pPr indent="0" lvl="0" marL="0" marR="0" rtl="0" algn="l">
              <a:spcBef>
                <a:spcPts val="0"/>
              </a:spcBef>
              <a:buNone/>
            </a:pPr>
            <a:r>
              <a:rPr lang="en" sz="1800">
                <a:solidFill>
                  <a:srgbClr val="666666"/>
                </a:solidFill>
                <a:latin typeface="Calibri"/>
                <a:ea typeface="Calibri"/>
                <a:cs typeface="Calibri"/>
                <a:sym typeface="Calibri"/>
              </a:rPr>
              <a:t>In cooperation with the private sector, make available the benefits of new technologies, especially information and communication technology.</a:t>
            </a:r>
          </a:p>
          <a:p>
            <a:pPr indent="0" lvl="0" marL="0" marR="0" rtl="0" algn="l">
              <a:spcBef>
                <a:spcPts val="0"/>
              </a:spcBef>
              <a:buNone/>
            </a:pPr>
            <a:r>
              <a:t/>
            </a:r>
            <a:endParaRPr sz="1800">
              <a:solidFill>
                <a:schemeClr val="dk1"/>
              </a:solidFill>
              <a:latin typeface="Calibri"/>
              <a:ea typeface="Calibri"/>
              <a:cs typeface="Calibri"/>
              <a:sym typeface="Calibri"/>
            </a:endParaRPr>
          </a:p>
          <a:p>
            <a:pPr indent="-139700" lvl="0" marL="34290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p:txBody>
      </p:sp>
      <p:pic>
        <p:nvPicPr>
          <p:cNvPr id="178" name="Shape 178"/>
          <p:cNvPicPr preferRelativeResize="0"/>
          <p:nvPr/>
        </p:nvPicPr>
        <p:blipFill>
          <a:blip r:embed="rId3">
            <a:alphaModFix/>
          </a:blip>
          <a:stretch>
            <a:fillRect/>
          </a:stretch>
        </p:blipFill>
        <p:spPr>
          <a:xfrm>
            <a:off x="210625" y="92700"/>
            <a:ext cx="1103424" cy="1083949"/>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lang="en" sz="3950">
                <a:solidFill>
                  <a:srgbClr val="F074AC"/>
                </a:solidFill>
                <a:latin typeface="Calibri"/>
                <a:ea typeface="Calibri"/>
                <a:cs typeface="Calibri"/>
                <a:sym typeface="Calibri"/>
              </a:rPr>
              <a:t>Global Partnership for Development</a:t>
            </a:r>
          </a:p>
        </p:txBody>
      </p:sp>
      <p:sp>
        <p:nvSpPr>
          <p:cNvPr id="184" name="Shape 184"/>
          <p:cNvSpPr txBox="1"/>
          <p:nvPr>
            <p:ph idx="1" type="body"/>
          </p:nvPr>
        </p:nvSpPr>
        <p:spPr>
          <a:xfrm>
            <a:off x="887300" y="1063225"/>
            <a:ext cx="4038599" cy="3394500"/>
          </a:xfrm>
          <a:prstGeom prst="rect">
            <a:avLst/>
          </a:prstGeom>
          <a:noFill/>
          <a:ln>
            <a:noFill/>
          </a:ln>
        </p:spPr>
        <p:txBody>
          <a:bodyPr anchorCtr="0" anchor="t" bIns="45700" lIns="91425" rIns="91425" tIns="45700">
            <a:noAutofit/>
          </a:bodyPr>
          <a:lstStyle/>
          <a:p>
            <a:pPr indent="0" lvl="0" marL="0" marR="0" rtl="0" algn="ctr">
              <a:spcBef>
                <a:spcPts val="0"/>
              </a:spcBef>
              <a:buClr>
                <a:schemeClr val="dk1"/>
              </a:buClr>
              <a:buSzPct val="25000"/>
              <a:buFont typeface="Arial"/>
              <a:buNone/>
            </a:pPr>
            <a:r>
              <a:rPr b="0" baseline="0" i="0" lang="en" sz="3200" u="sng" cap="none" strike="noStrike">
                <a:solidFill>
                  <a:srgbClr val="FF0000"/>
                </a:solidFill>
                <a:latin typeface="Calibri"/>
                <a:ea typeface="Calibri"/>
                <a:cs typeface="Calibri"/>
                <a:sym typeface="Calibri"/>
              </a:rPr>
              <a:t>Kyrgyzstan</a:t>
            </a:r>
            <a:r>
              <a:rPr b="0" baseline="0" i="0" lang="en" sz="3200" u="sng" cap="none" strike="noStrike">
                <a:solidFill>
                  <a:schemeClr val="dk1"/>
                </a:solidFill>
                <a:latin typeface="Calibri"/>
                <a:ea typeface="Calibri"/>
                <a:cs typeface="Calibri"/>
                <a:sym typeface="Calibri"/>
              </a:rPr>
              <a:t> </a:t>
            </a:r>
          </a:p>
          <a:p>
            <a:pPr indent="0" lvl="0" marL="0" marR="0" rtl="0">
              <a:spcBef>
                <a:spcPts val="640"/>
              </a:spcBef>
              <a:buClr>
                <a:schemeClr val="dk1"/>
              </a:buClr>
              <a:buSzPct val="228571"/>
              <a:buFont typeface="Arial"/>
              <a:buNone/>
            </a:pPr>
            <a:r>
              <a:rPr lang="en" sz="1400">
                <a:solidFill>
                  <a:srgbClr val="666666"/>
                </a:solidFill>
                <a:latin typeface="Arial"/>
                <a:ea typeface="Arial"/>
                <a:cs typeface="Arial"/>
                <a:sym typeface="Arial"/>
              </a:rPr>
              <a:t>To solve serious economic and social problems of the Kyrgyz Republic in the 90th, the country had to resort to significant external borrowings. </a:t>
            </a:r>
            <a:r>
              <a:rPr lang="en" sz="1000">
                <a:solidFill>
                  <a:srgbClr val="333333"/>
                </a:solidFill>
                <a:latin typeface="Arial"/>
                <a:ea typeface="Arial"/>
                <a:cs typeface="Arial"/>
                <a:sym typeface="Arial"/>
              </a:rPr>
              <a:t> </a:t>
            </a:r>
            <a:r>
              <a:rPr lang="en" sz="1400">
                <a:solidFill>
                  <a:srgbClr val="666666"/>
                </a:solidFill>
                <a:latin typeface="Arial"/>
                <a:ea typeface="Arial"/>
                <a:cs typeface="Arial"/>
                <a:sym typeface="Arial"/>
              </a:rPr>
              <a:t>The Government plans to develop a Mid-term debt management strategy for 2012-2014 aimed at formation of the optimal structure of the national debt in the mid-term perspective. </a:t>
            </a:r>
          </a:p>
          <a:p>
            <a:pPr indent="0" lvl="0" marL="0" marR="0" rtl="0">
              <a:spcBef>
                <a:spcPts val="640"/>
              </a:spcBef>
              <a:buClr>
                <a:schemeClr val="dk1"/>
              </a:buClr>
              <a:buSzPct val="228571"/>
              <a:buFont typeface="Arial"/>
              <a:buNone/>
            </a:pPr>
            <a:r>
              <a:rPr lang="en" sz="1400">
                <a:solidFill>
                  <a:srgbClr val="666666"/>
                </a:solidFill>
                <a:latin typeface="Arial"/>
                <a:ea typeface="Arial"/>
                <a:cs typeface="Arial"/>
                <a:sym typeface="Arial"/>
              </a:rPr>
              <a:t>Availability of telecommunications services to the urban population of the republic is characterized as  high and growing, expanding the use of fixed and mobile telephony, Internet access, home networking, broadband connections and mobile terminals.</a:t>
            </a:r>
          </a:p>
          <a:p>
            <a:pPr indent="-139700" lvl="0" marL="342900" marR="0" rtl="0">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a:p>
            <a:pPr indent="-139700" lvl="0" marL="34290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a:p>
            <a:pPr indent="0" lvl="0" marL="0" marR="0" rtl="0" algn="l">
              <a:spcBef>
                <a:spcPts val="640"/>
              </a:spcBef>
              <a:buClr>
                <a:schemeClr val="dk1"/>
              </a:buClr>
              <a:buFont typeface="Arial"/>
              <a:buNone/>
            </a:pPr>
            <a:r>
              <a:t/>
            </a:r>
            <a:endParaRPr/>
          </a:p>
          <a:p>
            <a:pPr indent="-139700" lvl="0" marL="34290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p:txBody>
      </p:sp>
      <p:sp>
        <p:nvSpPr>
          <p:cNvPr id="185" name="Shape 185"/>
          <p:cNvSpPr txBox="1"/>
          <p:nvPr>
            <p:ph idx="2" type="body"/>
          </p:nvPr>
        </p:nvSpPr>
        <p:spPr>
          <a:xfrm>
            <a:off x="4925900" y="1063225"/>
            <a:ext cx="4038599" cy="3394500"/>
          </a:xfrm>
          <a:prstGeom prst="rect">
            <a:avLst/>
          </a:prstGeom>
        </p:spPr>
        <p:txBody>
          <a:bodyPr anchorCtr="0" anchor="t" bIns="91425" lIns="91425" rIns="91425" tIns="91425">
            <a:noAutofit/>
          </a:bodyPr>
          <a:lstStyle/>
          <a:p>
            <a:pPr rtl="0" algn="ctr">
              <a:spcBef>
                <a:spcPts val="0"/>
              </a:spcBef>
              <a:buNone/>
            </a:pPr>
            <a:r>
              <a:rPr lang="en" sz="3200" u="sng">
                <a:solidFill>
                  <a:srgbClr val="38761D"/>
                </a:solidFill>
                <a:latin typeface="Calibri"/>
                <a:ea typeface="Calibri"/>
                <a:cs typeface="Calibri"/>
                <a:sym typeface="Calibri"/>
              </a:rPr>
              <a:t>Bangladesh</a:t>
            </a:r>
          </a:p>
          <a:p>
            <a:pPr rtl="0">
              <a:spcBef>
                <a:spcPts val="0"/>
              </a:spcBef>
              <a:buNone/>
            </a:pPr>
            <a:r>
              <a:rPr lang="en" sz="1400">
                <a:solidFill>
                  <a:srgbClr val="666666"/>
                </a:solidFill>
                <a:latin typeface="Arial"/>
                <a:ea typeface="Arial"/>
                <a:cs typeface="Arial"/>
                <a:sym typeface="Arial"/>
              </a:rPr>
              <a:t>Between 1990-91 and 2010-11, the disbursed official development assistance (ODA) as a proportion of Bangladesh’s gross domestic product (GDP) has declined from 5.6 percent to 1.6 percent. After the period, the share of grants is consistently declining while that of loans is rising.</a:t>
            </a:r>
          </a:p>
          <a:p>
            <a:pPr>
              <a:spcBef>
                <a:spcPts val="0"/>
              </a:spcBef>
              <a:buNone/>
            </a:pPr>
            <a:r>
              <a:rPr lang="en" sz="1400">
                <a:solidFill>
                  <a:srgbClr val="666666"/>
                </a:solidFill>
                <a:latin typeface="Arial"/>
                <a:ea typeface="Arial"/>
                <a:cs typeface="Arial"/>
                <a:sym typeface="Arial"/>
              </a:rPr>
              <a:t>Out of 34 member states of the Organization for Economic Co-operation and Development (OECD), only nine countries provided US$ 363.99 million ODA to Bangladesh in 2010-11. </a:t>
            </a:r>
          </a:p>
        </p:txBody>
      </p:sp>
      <p:sp>
        <p:nvSpPr>
          <p:cNvPr id="186" name="Shape 186"/>
          <p:cNvSpPr txBox="1"/>
          <p:nvPr/>
        </p:nvSpPr>
        <p:spPr>
          <a:xfrm>
            <a:off x="1133225" y="4398900"/>
            <a:ext cx="8131500" cy="857400"/>
          </a:xfrm>
          <a:prstGeom prst="rect">
            <a:avLst/>
          </a:prstGeom>
          <a:noFill/>
          <a:ln>
            <a:noFill/>
          </a:ln>
        </p:spPr>
        <p:txBody>
          <a:bodyPr anchorCtr="0" anchor="t" bIns="91425" lIns="91425" rIns="91425" tIns="91425">
            <a:noAutofit/>
          </a:bodyPr>
          <a:lstStyle/>
          <a:p>
            <a:pPr>
              <a:spcBef>
                <a:spcPts val="0"/>
              </a:spcBef>
              <a:buNone/>
            </a:pPr>
            <a:r>
              <a:rPr lang="en" u="sng"/>
              <a:t>SUMMARY:</a:t>
            </a:r>
            <a:r>
              <a:rPr lang="en"/>
              <a:t> Bangladesh seems to have had more help from other countries more than Kyrgyzstan. Kyrgyzstan seems to have had more problems with debt and overtime have gone up over the years.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 sz="4400" u="none" cap="none" strike="noStrike">
                <a:solidFill>
                  <a:srgbClr val="F074AC"/>
                </a:solidFill>
                <a:latin typeface="Calibri"/>
                <a:ea typeface="Calibri"/>
                <a:cs typeface="Calibri"/>
                <a:sym typeface="Calibri"/>
              </a:rPr>
              <a:t>Overall Summary</a:t>
            </a:r>
          </a:p>
        </p:txBody>
      </p:sp>
      <p:sp>
        <p:nvSpPr>
          <p:cNvPr id="192" name="Shape 192"/>
          <p:cNvSpPr txBox="1"/>
          <p:nvPr>
            <p:ph idx="1" type="body"/>
          </p:nvPr>
        </p:nvSpPr>
        <p:spPr>
          <a:xfrm>
            <a:off x="914400" y="1177775"/>
            <a:ext cx="8229600" cy="3394500"/>
          </a:xfrm>
          <a:prstGeom prst="rect">
            <a:avLst/>
          </a:prstGeom>
          <a:noFill/>
          <a:ln>
            <a:noFill/>
          </a:ln>
        </p:spPr>
        <p:txBody>
          <a:bodyPr anchorCtr="0" anchor="t" bIns="45700" lIns="91425" rIns="91425" tIns="45700">
            <a:noAutofit/>
          </a:bodyPr>
          <a:lstStyle/>
          <a:p>
            <a:pPr indent="0" lvl="0" marL="0" marR="0" rtl="0" algn="ctr">
              <a:spcBef>
                <a:spcPts val="0"/>
              </a:spcBef>
              <a:buClr>
                <a:schemeClr val="dk1"/>
              </a:buClr>
              <a:buSzPct val="106666"/>
              <a:buFont typeface="Arial"/>
              <a:buNone/>
            </a:pPr>
            <a:r>
              <a:rPr lang="en">
                <a:solidFill>
                  <a:srgbClr val="FF9900"/>
                </a:solidFill>
                <a:latin typeface="Calibri"/>
                <a:ea typeface="Calibri"/>
                <a:cs typeface="Calibri"/>
                <a:sym typeface="Calibri"/>
              </a:rPr>
              <a:t>Will our countries reach their development goals in 2015?</a:t>
            </a:r>
          </a:p>
          <a:p>
            <a:pPr indent="0" lvl="0" marL="203200" marR="0" rtl="0" algn="l">
              <a:spcBef>
                <a:spcPts val="0"/>
              </a:spcBef>
              <a:buClr>
                <a:schemeClr val="dk1"/>
              </a:buClr>
              <a:buSzPct val="133333"/>
              <a:buFont typeface="Arial"/>
              <a:buNone/>
            </a:pPr>
            <a:r>
              <a:rPr lang="en" sz="2400">
                <a:solidFill>
                  <a:srgbClr val="666666"/>
                </a:solidFill>
                <a:latin typeface="Calibri"/>
                <a:ea typeface="Calibri"/>
                <a:cs typeface="Calibri"/>
                <a:sym typeface="Calibri"/>
              </a:rPr>
              <a:t>Ever since the goals have been created and put into action they have been nothing but a blessing to all countries. They have helped expand the lives of the people within the countries. Not only have they helped them survive longer but have helped to teach them to survive longer and better. They can now pass on the things they have learned onto their next generation to only get better overtime.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457200" y="230128"/>
            <a:ext cx="8229600" cy="857400"/>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Calibri"/>
              <a:buNone/>
            </a:pPr>
            <a:r>
              <a:rPr b="0" baseline="0" i="0" lang="en" sz="4400" u="none" cap="none" strike="noStrike">
                <a:solidFill>
                  <a:schemeClr val="dk1"/>
                </a:solidFill>
                <a:latin typeface="Calibri"/>
                <a:ea typeface="Calibri"/>
                <a:cs typeface="Calibri"/>
                <a:sym typeface="Calibri"/>
              </a:rPr>
              <a:t>             </a:t>
            </a:r>
            <a:r>
              <a:rPr b="0" baseline="0" i="0" lang="en" sz="4400" u="none" cap="none" strike="noStrike">
                <a:solidFill>
                  <a:srgbClr val="F074AC"/>
                </a:solidFill>
                <a:latin typeface="Calibri"/>
                <a:ea typeface="Calibri"/>
                <a:cs typeface="Calibri"/>
                <a:sym typeface="Calibri"/>
              </a:rPr>
              <a:t>  </a:t>
            </a:r>
            <a:r>
              <a:rPr lang="en" sz="4400">
                <a:solidFill>
                  <a:srgbClr val="F074AC"/>
                </a:solidFill>
                <a:latin typeface="Calibri"/>
                <a:ea typeface="Calibri"/>
                <a:cs typeface="Calibri"/>
                <a:sym typeface="Calibri"/>
              </a:rPr>
              <a:t>What and Why...</a:t>
            </a:r>
          </a:p>
        </p:txBody>
      </p:sp>
      <p:sp>
        <p:nvSpPr>
          <p:cNvPr id="65" name="Shape 65"/>
          <p:cNvSpPr txBox="1"/>
          <p:nvPr>
            <p:ph idx="1" type="body"/>
          </p:nvPr>
        </p:nvSpPr>
        <p:spPr>
          <a:xfrm>
            <a:off x="457200" y="1200150"/>
            <a:ext cx="8229600" cy="3394472"/>
          </a:xfrm>
          <a:prstGeom prst="rect">
            <a:avLst/>
          </a:prstGeom>
          <a:noFill/>
          <a:ln>
            <a:noFill/>
          </a:ln>
        </p:spPr>
        <p:txBody>
          <a:bodyPr anchorCtr="0" anchor="t" bIns="45700" lIns="91425" rIns="91425" tIns="45700">
            <a:noAutofit/>
          </a:bodyPr>
          <a:lstStyle/>
          <a:p>
            <a:pPr indent="-139700" lvl="0" marL="342900" marR="0" rtl="0" algn="l">
              <a:spcBef>
                <a:spcPts val="0"/>
              </a:spcBef>
              <a:buClr>
                <a:schemeClr val="dk1"/>
              </a:buClr>
              <a:buSzPct val="106666"/>
              <a:buFont typeface="Arial"/>
              <a:buNone/>
            </a:pPr>
            <a:r>
              <a:rPr lang="en">
                <a:solidFill>
                  <a:srgbClr val="666666"/>
                </a:solidFill>
                <a:latin typeface="Calibri"/>
                <a:ea typeface="Calibri"/>
                <a:cs typeface="Calibri"/>
                <a:sym typeface="Calibri"/>
              </a:rPr>
              <a:t>The Millennium Development Goals are a set of 8 goals set by 191 United Nations member countries that have the goals of halving world poverty by the year 2015.</a:t>
            </a:r>
          </a:p>
        </p:txBody>
      </p:sp>
      <p:pic>
        <p:nvPicPr>
          <p:cNvPr id="66" name="Shape 66"/>
          <p:cNvPicPr preferRelativeResize="0"/>
          <p:nvPr/>
        </p:nvPicPr>
        <p:blipFill>
          <a:blip r:embed="rId3">
            <a:alphaModFix/>
          </a:blip>
          <a:stretch>
            <a:fillRect/>
          </a:stretch>
        </p:blipFill>
        <p:spPr>
          <a:xfrm>
            <a:off x="5177249" y="3213299"/>
            <a:ext cx="3744875" cy="1858674"/>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 sz="4400" u="none" cap="none" strike="noStrike">
                <a:solidFill>
                  <a:srgbClr val="F074AC"/>
                </a:solidFill>
                <a:latin typeface="Calibri"/>
                <a:ea typeface="Calibri"/>
                <a:cs typeface="Calibri"/>
                <a:sym typeface="Calibri"/>
              </a:rPr>
              <a:t>Works cited</a:t>
            </a:r>
          </a:p>
        </p:txBody>
      </p:sp>
      <p:sp>
        <p:nvSpPr>
          <p:cNvPr id="198" name="Shape 198"/>
          <p:cNvSpPr txBox="1"/>
          <p:nvPr>
            <p:ph idx="1" type="body"/>
          </p:nvPr>
        </p:nvSpPr>
        <p:spPr>
          <a:xfrm>
            <a:off x="457200" y="1200150"/>
            <a:ext cx="8229600" cy="3394472"/>
          </a:xfrm>
          <a:prstGeom prst="rect">
            <a:avLst/>
          </a:prstGeom>
          <a:noFill/>
          <a:ln>
            <a:noFill/>
          </a:ln>
        </p:spPr>
        <p:txBody>
          <a:bodyPr anchorCtr="0" anchor="t" bIns="45700" lIns="91425" rIns="91425" tIns="45700">
            <a:noAutofit/>
          </a:bodyPr>
          <a:lstStyle/>
          <a:p>
            <a:pPr indent="-139700" lvl="0" marL="342900" marR="0" rtl="0" algn="l">
              <a:spcBef>
                <a:spcPts val="0"/>
              </a:spcBef>
              <a:buClr>
                <a:schemeClr val="dk1"/>
              </a:buClr>
              <a:buSzPct val="133333"/>
              <a:buFont typeface="Arial"/>
              <a:buNone/>
            </a:pPr>
            <a:r>
              <a:rPr lang="en" sz="2400" u="sng">
                <a:solidFill>
                  <a:schemeClr val="hlink"/>
                </a:solidFill>
                <a:latin typeface="Calibri"/>
                <a:ea typeface="Calibri"/>
                <a:cs typeface="Calibri"/>
                <a:sym typeface="Calibri"/>
                <a:hlinkClick r:id="rId3"/>
              </a:rPr>
              <a:t>http://www.undp.org/content/undp/en/home/mdgoverview.html</a:t>
            </a:r>
          </a:p>
          <a:p>
            <a:pPr indent="-139700" lvl="0" marL="342900" marR="0" rtl="0" algn="l">
              <a:spcBef>
                <a:spcPts val="0"/>
              </a:spcBef>
              <a:buClr>
                <a:schemeClr val="dk1"/>
              </a:buClr>
              <a:buSzPct val="133333"/>
              <a:buFont typeface="Arial"/>
              <a:buNone/>
            </a:pPr>
            <a:r>
              <a:rPr lang="en" sz="2400" u="sng">
                <a:solidFill>
                  <a:schemeClr val="hlink"/>
                </a:solidFill>
                <a:latin typeface="Calibri"/>
                <a:ea typeface="Calibri"/>
                <a:cs typeface="Calibri"/>
                <a:sym typeface="Calibri"/>
                <a:hlinkClick r:id="rId4"/>
              </a:rPr>
              <a:t>http://www.nationmaster.com</a:t>
            </a:r>
          </a:p>
          <a:p>
            <a:pPr indent="-139700" lvl="0" marL="342900" marR="0" rtl="0" algn="l">
              <a:spcBef>
                <a:spcPts val="0"/>
              </a:spcBef>
              <a:buClr>
                <a:srgbClr val="000000"/>
              </a:buClr>
              <a:buSzPct val="45833"/>
              <a:buFont typeface="Arial"/>
              <a:buNone/>
            </a:pPr>
            <a:r>
              <a:rPr lang="en" sz="2400" u="sng">
                <a:solidFill>
                  <a:schemeClr val="hlink"/>
                </a:solidFill>
                <a:latin typeface="Arial"/>
                <a:ea typeface="Arial"/>
                <a:cs typeface="Arial"/>
                <a:sym typeface="Arial"/>
                <a:hlinkClick r:id="rId5"/>
              </a:rPr>
              <a:t>https://www.oxfam.org.au/explore/millennium-development-goals/what-are-the-millennium-development-goals/undp.org</a:t>
            </a:r>
            <a:r>
              <a:rPr lang="en" sz="1400">
                <a:solidFill>
                  <a:srgbClr val="000000"/>
                </a:solidFill>
                <a:latin typeface="Arial"/>
                <a:ea typeface="Arial"/>
                <a:cs typeface="Arial"/>
                <a:sym typeface="Arial"/>
                <a:hlinkClick r:id="rId6"/>
              </a:rPr>
              <a:t> </a:t>
            </a:r>
          </a:p>
          <a:p>
            <a:pPr indent="-139700" lvl="0" marL="342900" marR="0" rtl="0" algn="l">
              <a:spcBef>
                <a:spcPts val="0"/>
              </a:spcBef>
              <a:buClr>
                <a:srgbClr val="000000"/>
              </a:buClr>
              <a:buSzPct val="45833"/>
              <a:buFont typeface="Arial"/>
              <a:buNone/>
            </a:pPr>
            <a:r>
              <a:rPr lang="en" sz="2400" u="sng">
                <a:solidFill>
                  <a:schemeClr val="hlink"/>
                </a:solidFill>
                <a:latin typeface="Arial"/>
                <a:ea typeface="Arial"/>
                <a:cs typeface="Arial"/>
                <a:sym typeface="Arial"/>
                <a:hlinkClick r:id="rId7"/>
              </a:rPr>
              <a:t>http://www.unmillenniumproject.org/goals/gti.htm</a:t>
            </a:r>
          </a:p>
          <a:p>
            <a:pPr indent="-139700" lvl="0" marL="342900" marR="0" rtl="0" algn="l">
              <a:spcBef>
                <a:spcPts val="0"/>
              </a:spcBef>
              <a:buClr>
                <a:schemeClr val="dk1"/>
              </a:buClr>
              <a:buFont typeface="Arial"/>
              <a:buNone/>
            </a:pPr>
            <a:r>
              <a:t/>
            </a:r>
            <a:endParaRPr sz="3200">
              <a:solidFill>
                <a:schemeClr val="dk1"/>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76300" y="154003"/>
            <a:ext cx="8229600" cy="857400"/>
          </a:xfrm>
          <a:prstGeom prst="rect">
            <a:avLst/>
          </a:prstGeom>
          <a:noFill/>
          <a:ln>
            <a:noFill/>
          </a:ln>
        </p:spPr>
        <p:txBody>
          <a:bodyPr anchorCtr="0" anchor="ctr" bIns="45700" lIns="91425" rIns="91425" tIns="45700">
            <a:noAutofit/>
          </a:bodyPr>
          <a:lstStyle/>
          <a:p>
            <a:pPr indent="0" lvl="0" marL="0" marR="0" rtl="0">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1: Eradicate </a:t>
            </a:r>
            <a:r>
              <a:rPr lang="en" sz="3950">
                <a:solidFill>
                  <a:srgbClr val="F074AC"/>
                </a:solidFill>
                <a:latin typeface="Calibri"/>
                <a:ea typeface="Calibri"/>
                <a:cs typeface="Calibri"/>
                <a:sym typeface="Calibri"/>
              </a:rPr>
              <a:t>E</a:t>
            </a:r>
            <a:r>
              <a:rPr b="0" baseline="0" i="0" lang="en" sz="3950" u="none" cap="none" strike="noStrike">
                <a:solidFill>
                  <a:srgbClr val="F074AC"/>
                </a:solidFill>
                <a:latin typeface="Calibri"/>
                <a:ea typeface="Calibri"/>
                <a:cs typeface="Calibri"/>
                <a:sym typeface="Calibri"/>
              </a:rPr>
              <a:t>xtreme Poverty </a:t>
            </a:r>
          </a:p>
          <a:p>
            <a:pPr indent="0" lvl="0" marL="0" marR="0" rtl="0">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and Hunger</a:t>
            </a:r>
          </a:p>
        </p:txBody>
      </p:sp>
      <p:sp>
        <p:nvSpPr>
          <p:cNvPr id="72" name="Shape 72"/>
          <p:cNvSpPr txBox="1"/>
          <p:nvPr>
            <p:ph idx="1" type="body"/>
          </p:nvPr>
        </p:nvSpPr>
        <p:spPr>
          <a:xfrm>
            <a:off x="914400" y="1405375"/>
            <a:ext cx="8229600" cy="33945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dk1"/>
              </a:buClr>
              <a:buSzPct val="25000"/>
              <a:buFont typeface="Arial"/>
              <a:buNone/>
            </a:pPr>
            <a:r>
              <a:rPr b="0" baseline="0" i="0" lang="en" sz="2400" u="none" cap="none" strike="noStrike">
                <a:solidFill>
                  <a:srgbClr val="666666"/>
                </a:solidFill>
                <a:latin typeface="Calibri"/>
                <a:ea typeface="Calibri"/>
                <a:cs typeface="Calibri"/>
                <a:sym typeface="Calibri"/>
              </a:rPr>
              <a:t>Three targets:</a:t>
            </a:r>
          </a:p>
          <a:p>
            <a:pPr indent="-292100" lvl="0" marL="342900" marR="0" rtl="0" algn="l">
              <a:lnSpc>
                <a:spcPct val="90000"/>
              </a:lnSpc>
              <a:spcBef>
                <a:spcPts val="640"/>
              </a:spcBef>
              <a:buClr>
                <a:srgbClr val="666666"/>
              </a:buClr>
              <a:buSzPct val="100000"/>
              <a:buFont typeface="Arial"/>
              <a:buChar char="•"/>
            </a:pPr>
            <a:r>
              <a:rPr b="0" baseline="0" i="0" lang="en" sz="2400" u="none" cap="none" strike="noStrike">
                <a:solidFill>
                  <a:srgbClr val="666666"/>
                </a:solidFill>
                <a:latin typeface="Calibri"/>
                <a:ea typeface="Calibri"/>
                <a:cs typeface="Calibri"/>
                <a:sym typeface="Calibri"/>
              </a:rPr>
              <a:t>1. Halve, between 1990 and 2015, the proportion of people whose income is less than $1 a day </a:t>
            </a:r>
          </a:p>
          <a:p>
            <a:pPr indent="-292100" lvl="0" marL="342900" marR="0" rtl="0" algn="l">
              <a:lnSpc>
                <a:spcPct val="90000"/>
              </a:lnSpc>
              <a:spcBef>
                <a:spcPts val="640"/>
              </a:spcBef>
              <a:buClr>
                <a:srgbClr val="666666"/>
              </a:buClr>
              <a:buSzPct val="100000"/>
              <a:buFont typeface="Arial"/>
              <a:buChar char="•"/>
            </a:pPr>
            <a:r>
              <a:rPr b="0" baseline="0" i="0" lang="en" sz="2400" u="none" cap="none" strike="noStrike">
                <a:solidFill>
                  <a:srgbClr val="666666"/>
                </a:solidFill>
                <a:latin typeface="Calibri"/>
                <a:ea typeface="Calibri"/>
                <a:cs typeface="Calibri"/>
                <a:sym typeface="Calibri"/>
              </a:rPr>
              <a:t>2. Achieve full and productive employment and decent work for all, including women and young people </a:t>
            </a:r>
          </a:p>
          <a:p>
            <a:pPr indent="-292100" lvl="0" marL="342900" marR="0" rtl="0" algn="l">
              <a:lnSpc>
                <a:spcPct val="90000"/>
              </a:lnSpc>
              <a:spcBef>
                <a:spcPts val="640"/>
              </a:spcBef>
              <a:buClr>
                <a:srgbClr val="666666"/>
              </a:buClr>
              <a:buSzPct val="100000"/>
              <a:buFont typeface="Arial"/>
              <a:buChar char="•"/>
            </a:pPr>
            <a:r>
              <a:rPr b="0" baseline="0" i="0" lang="en" sz="2400" u="none" cap="none" strike="noStrike">
                <a:solidFill>
                  <a:srgbClr val="666666"/>
                </a:solidFill>
                <a:latin typeface="Calibri"/>
                <a:ea typeface="Calibri"/>
                <a:cs typeface="Calibri"/>
                <a:sym typeface="Calibri"/>
              </a:rPr>
              <a:t>3. Halve, between 1990 and 2015, the proportion of people who suffer from hunger </a:t>
            </a:r>
          </a:p>
          <a:p>
            <a:pPr indent="0" lvl="0" marL="0" marR="0" rtl="0" algn="l">
              <a:lnSpc>
                <a:spcPct val="90000"/>
              </a:lnSpc>
              <a:spcBef>
                <a:spcPts val="640"/>
              </a:spcBef>
              <a:buClr>
                <a:schemeClr val="dk1"/>
              </a:buClr>
              <a:buFont typeface="Arial"/>
              <a:buNone/>
            </a:pPr>
            <a:r>
              <a:t/>
            </a:r>
            <a:endParaRPr b="0" baseline="0" i="0" sz="2400" u="none" cap="none" strike="noStrike">
              <a:solidFill>
                <a:srgbClr val="666666"/>
              </a:solidFill>
              <a:latin typeface="Calibri"/>
              <a:ea typeface="Calibri"/>
              <a:cs typeface="Calibri"/>
              <a:sym typeface="Calibri"/>
            </a:endParaRPr>
          </a:p>
          <a:p>
            <a:pPr indent="0" lvl="0" marL="0" marR="0" rtl="0" algn="l">
              <a:lnSpc>
                <a:spcPct val="90000"/>
              </a:lnSpc>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p:txBody>
      </p:sp>
      <p:pic>
        <p:nvPicPr>
          <p:cNvPr id="73" name="Shape 73"/>
          <p:cNvPicPr preferRelativeResize="0"/>
          <p:nvPr/>
        </p:nvPicPr>
        <p:blipFill>
          <a:blip r:embed="rId3">
            <a:alphaModFix/>
          </a:blip>
          <a:stretch>
            <a:fillRect/>
          </a:stretch>
        </p:blipFill>
        <p:spPr>
          <a:xfrm>
            <a:off x="7853300" y="205975"/>
            <a:ext cx="1129725" cy="10841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457200" y="265478"/>
            <a:ext cx="8229600" cy="857400"/>
          </a:xfrm>
          <a:prstGeom prst="rect">
            <a:avLst/>
          </a:prstGeom>
          <a:noFill/>
          <a:ln>
            <a:noFill/>
          </a:ln>
        </p:spPr>
        <p:txBody>
          <a:bodyPr anchorCtr="0" anchor="ctr" bIns="45700" lIns="91425" rIns="91425" tIns="45700">
            <a:noAutofit/>
          </a:bodyPr>
          <a:lstStyle/>
          <a:p>
            <a:pPr lvl="0" rtl="0">
              <a:spcBef>
                <a:spcPts val="0"/>
              </a:spcBef>
              <a:buNone/>
            </a:pPr>
            <a:r>
              <a:rPr lang="en" sz="3950">
                <a:solidFill>
                  <a:srgbClr val="F074AC"/>
                </a:solidFill>
                <a:latin typeface="Calibri"/>
                <a:ea typeface="Calibri"/>
                <a:cs typeface="Calibri"/>
                <a:sym typeface="Calibri"/>
              </a:rPr>
              <a:t>Eradicate Extreme Poverty and Hunger</a:t>
            </a:r>
          </a:p>
        </p:txBody>
      </p:sp>
      <p:sp>
        <p:nvSpPr>
          <p:cNvPr id="79" name="Shape 79"/>
          <p:cNvSpPr txBox="1"/>
          <p:nvPr>
            <p:ph idx="1" type="body"/>
          </p:nvPr>
        </p:nvSpPr>
        <p:spPr>
          <a:xfrm>
            <a:off x="457200" y="1201475"/>
            <a:ext cx="4038599" cy="3670500"/>
          </a:xfrm>
          <a:prstGeom prst="rect">
            <a:avLst/>
          </a:prstGeom>
          <a:noFill/>
          <a:ln>
            <a:noFill/>
          </a:ln>
        </p:spPr>
        <p:txBody>
          <a:bodyPr anchorCtr="0" anchor="t" bIns="45700" lIns="91425" rIns="91425" tIns="45700">
            <a:noAutofit/>
          </a:bodyPr>
          <a:lstStyle/>
          <a:p>
            <a:pPr indent="0" lvl="0" marL="0" marR="0" rtl="0" algn="ctr">
              <a:spcBef>
                <a:spcPts val="0"/>
              </a:spcBef>
              <a:buClr>
                <a:schemeClr val="dk1"/>
              </a:buClr>
              <a:buSzPct val="25000"/>
              <a:buFont typeface="Arial"/>
              <a:buNone/>
            </a:pPr>
            <a:r>
              <a:rPr b="0" baseline="0" i="0" lang="en" sz="3200" u="sng" cap="none" strike="noStrike">
                <a:solidFill>
                  <a:srgbClr val="FF0000"/>
                </a:solidFill>
                <a:latin typeface="Calibri"/>
                <a:ea typeface="Calibri"/>
                <a:cs typeface="Calibri"/>
                <a:sym typeface="Calibri"/>
              </a:rPr>
              <a:t>Kyrgyzstan</a:t>
            </a:r>
            <a:r>
              <a:rPr b="0" baseline="0" i="0" lang="en" sz="3200" u="sng" cap="none" strike="noStrike">
                <a:solidFill>
                  <a:srgbClr val="666666"/>
                </a:solidFill>
                <a:latin typeface="Calibri"/>
                <a:ea typeface="Calibri"/>
                <a:cs typeface="Calibri"/>
                <a:sym typeface="Calibri"/>
              </a:rPr>
              <a:t> </a:t>
            </a:r>
          </a:p>
          <a:p>
            <a:pPr indent="-139700" lvl="0" marL="342900" marR="0" rtl="0" algn="l">
              <a:spcBef>
                <a:spcPts val="640"/>
              </a:spcBef>
              <a:buClr>
                <a:schemeClr val="dk1"/>
              </a:buClr>
              <a:buSzPct val="106666"/>
              <a:buFont typeface="Arial"/>
              <a:buNone/>
            </a:pPr>
            <a:r>
              <a:rPr lang="en" u="sng">
                <a:solidFill>
                  <a:srgbClr val="666666"/>
                </a:solidFill>
                <a:latin typeface="Calibri"/>
                <a:ea typeface="Calibri"/>
                <a:cs typeface="Calibri"/>
                <a:sym typeface="Calibri"/>
              </a:rPr>
              <a:t>Hunger: </a:t>
            </a:r>
            <a:r>
              <a:rPr lang="en" sz="1400">
                <a:solidFill>
                  <a:srgbClr val="666666"/>
                </a:solidFill>
                <a:latin typeface="Calibri"/>
                <a:ea typeface="Calibri"/>
                <a:cs typeface="Calibri"/>
                <a:sym typeface="Calibri"/>
              </a:rPr>
              <a:t>The percentage of population consuming less than 2,100 calories a day decreased from 60.5% in 2000 to 44.7% in 2011</a:t>
            </a:r>
          </a:p>
          <a:p>
            <a:pPr indent="-139700" lvl="0" marL="342900" marR="0" rtl="0" algn="l">
              <a:spcBef>
                <a:spcPts val="640"/>
              </a:spcBef>
              <a:buClr>
                <a:schemeClr val="dk1"/>
              </a:buClr>
              <a:buSzPct val="106666"/>
              <a:buFont typeface="Arial"/>
              <a:buNone/>
            </a:pPr>
            <a:r>
              <a:rPr lang="en" u="sng">
                <a:solidFill>
                  <a:srgbClr val="666666"/>
                </a:solidFill>
                <a:latin typeface="Calibri"/>
                <a:ea typeface="Calibri"/>
                <a:cs typeface="Calibri"/>
                <a:sym typeface="Calibri"/>
              </a:rPr>
              <a:t>Poverty:</a:t>
            </a:r>
            <a:r>
              <a:rPr lang="en">
                <a:solidFill>
                  <a:srgbClr val="666666"/>
                </a:solidFill>
                <a:latin typeface="Calibri"/>
                <a:ea typeface="Calibri"/>
                <a:cs typeface="Calibri"/>
                <a:sym typeface="Calibri"/>
              </a:rPr>
              <a:t> </a:t>
            </a:r>
            <a:r>
              <a:rPr lang="en" sz="1400">
                <a:solidFill>
                  <a:srgbClr val="666666"/>
                </a:solidFill>
                <a:latin typeface="Calibri"/>
                <a:ea typeface="Calibri"/>
                <a:cs typeface="Calibri"/>
                <a:sym typeface="Calibri"/>
              </a:rPr>
              <a:t>Since 1998, the rate of extreme poverty had decreased from 19.1% to 3.1% in 2009, but back up to 4.5% in 2011</a:t>
            </a:r>
          </a:p>
          <a:p>
            <a:pPr indent="0" lvl="0" marL="0" marR="0" rtl="0" algn="l">
              <a:spcBef>
                <a:spcPts val="640"/>
              </a:spcBef>
              <a:buClr>
                <a:schemeClr val="dk1"/>
              </a:buClr>
              <a:buFont typeface="Arial"/>
              <a:buNone/>
            </a:pPr>
            <a:r>
              <a:t/>
            </a:r>
            <a:endParaRPr/>
          </a:p>
          <a:p>
            <a:pPr indent="-139700" lvl="0" marL="342900" marR="0" rtl="0" algn="l">
              <a:spcBef>
                <a:spcPts val="640"/>
              </a:spcBef>
              <a:buClr>
                <a:schemeClr val="dk1"/>
              </a:buClr>
              <a:buFont typeface="Arial"/>
              <a:buNone/>
            </a:pPr>
            <a:r>
              <a:t/>
            </a:r>
            <a:endParaRPr b="0" baseline="0" i="0" sz="3200" u="sng" cap="none" strike="noStrike">
              <a:solidFill>
                <a:schemeClr val="dk1"/>
              </a:solidFill>
              <a:latin typeface="Calibri"/>
              <a:ea typeface="Calibri"/>
              <a:cs typeface="Calibri"/>
              <a:sym typeface="Calibri"/>
            </a:endParaRPr>
          </a:p>
        </p:txBody>
      </p:sp>
      <p:sp>
        <p:nvSpPr>
          <p:cNvPr id="80" name="Shape 80"/>
          <p:cNvSpPr txBox="1"/>
          <p:nvPr>
            <p:ph idx="2" type="body"/>
          </p:nvPr>
        </p:nvSpPr>
        <p:spPr>
          <a:xfrm>
            <a:off x="4599900" y="1122875"/>
            <a:ext cx="4038599" cy="3827700"/>
          </a:xfrm>
          <a:prstGeom prst="rect">
            <a:avLst/>
          </a:prstGeom>
        </p:spPr>
        <p:txBody>
          <a:bodyPr anchorCtr="0" anchor="t" bIns="91425" lIns="91425" rIns="91425" tIns="91425">
            <a:noAutofit/>
          </a:bodyPr>
          <a:lstStyle/>
          <a:p>
            <a:pPr rtl="0" algn="ctr">
              <a:spcBef>
                <a:spcPts val="0"/>
              </a:spcBef>
              <a:buNone/>
            </a:pPr>
            <a:r>
              <a:rPr lang="en" sz="3200" u="sng">
                <a:solidFill>
                  <a:srgbClr val="38761D"/>
                </a:solidFill>
                <a:latin typeface="Calibri"/>
                <a:ea typeface="Calibri"/>
                <a:cs typeface="Calibri"/>
                <a:sym typeface="Calibri"/>
              </a:rPr>
              <a:t>Bangladesh</a:t>
            </a:r>
          </a:p>
          <a:p>
            <a:pPr rtl="0">
              <a:spcBef>
                <a:spcPts val="0"/>
              </a:spcBef>
              <a:buNone/>
            </a:pPr>
            <a:r>
              <a:rPr lang="en" u="sng">
                <a:solidFill>
                  <a:srgbClr val="666666"/>
                </a:solidFill>
                <a:latin typeface="Calibri"/>
                <a:ea typeface="Calibri"/>
                <a:cs typeface="Calibri"/>
                <a:sym typeface="Calibri"/>
              </a:rPr>
              <a:t>Hunger: </a:t>
            </a:r>
            <a:r>
              <a:rPr lang="en" sz="1400">
                <a:solidFill>
                  <a:srgbClr val="666666"/>
                </a:solidFill>
                <a:latin typeface="Calibri"/>
                <a:ea typeface="Calibri"/>
                <a:cs typeface="Calibri"/>
                <a:sym typeface="Calibri"/>
              </a:rPr>
              <a:t>The percentage of population consuming less than 2,122 calories a day decreased from 48% to 40% in 2005</a:t>
            </a:r>
          </a:p>
          <a:p>
            <a:pPr rtl="0">
              <a:spcBef>
                <a:spcPts val="0"/>
              </a:spcBef>
              <a:buNone/>
            </a:pPr>
            <a:r>
              <a:rPr lang="en" u="sng">
                <a:solidFill>
                  <a:srgbClr val="666666"/>
                </a:solidFill>
                <a:latin typeface="Calibri"/>
                <a:ea typeface="Calibri"/>
                <a:cs typeface="Calibri"/>
                <a:sym typeface="Calibri"/>
              </a:rPr>
              <a:t>Poverty:</a:t>
            </a:r>
            <a:r>
              <a:rPr lang="en" sz="1400">
                <a:solidFill>
                  <a:srgbClr val="666666"/>
                </a:solidFill>
                <a:latin typeface="Calibri"/>
                <a:ea typeface="Calibri"/>
                <a:cs typeface="Calibri"/>
                <a:sym typeface="Calibri"/>
              </a:rPr>
              <a:t>The population living below the poverty line was 51.6%, but is now at 29% in 2012</a:t>
            </a:r>
          </a:p>
          <a:p>
            <a:pPr>
              <a:spcBef>
                <a:spcPts val="0"/>
              </a:spcBef>
              <a:buNone/>
            </a:pPr>
            <a:r>
              <a:t/>
            </a:r>
            <a:endParaRPr u="sng">
              <a:solidFill>
                <a:srgbClr val="666666"/>
              </a:solidFill>
              <a:latin typeface="Calibri"/>
              <a:ea typeface="Calibri"/>
              <a:cs typeface="Calibri"/>
              <a:sym typeface="Calibri"/>
            </a:endParaRPr>
          </a:p>
        </p:txBody>
      </p:sp>
      <p:sp>
        <p:nvSpPr>
          <p:cNvPr id="81" name="Shape 81"/>
          <p:cNvSpPr txBox="1"/>
          <p:nvPr/>
        </p:nvSpPr>
        <p:spPr>
          <a:xfrm>
            <a:off x="481350" y="3990125"/>
            <a:ext cx="8181299" cy="811500"/>
          </a:xfrm>
          <a:prstGeom prst="rect">
            <a:avLst/>
          </a:prstGeom>
          <a:noFill/>
          <a:ln>
            <a:noFill/>
          </a:ln>
        </p:spPr>
        <p:txBody>
          <a:bodyPr anchorCtr="0" anchor="t" bIns="91425" lIns="91425" rIns="91425" tIns="91425">
            <a:noAutofit/>
          </a:bodyPr>
          <a:lstStyle/>
          <a:p>
            <a:pPr>
              <a:spcBef>
                <a:spcPts val="0"/>
              </a:spcBef>
              <a:buNone/>
            </a:pPr>
            <a:r>
              <a:rPr lang="en" u="sng"/>
              <a:t>SUMMARY: </a:t>
            </a:r>
            <a:r>
              <a:rPr lang="en"/>
              <a:t>The people of Kyrgyzstan suffer from hunger more than Bangladesh, however, Bangladesh suffer from poverty significantly more than Kyrgyzstan.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2: Achieve Universal Primary</a:t>
            </a:r>
          </a:p>
          <a:p>
            <a:pPr indent="0" lvl="0" marL="0" marR="0" rtl="0" algn="ctr">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 Education</a:t>
            </a:r>
          </a:p>
        </p:txBody>
      </p:sp>
      <p:sp>
        <p:nvSpPr>
          <p:cNvPr id="87" name="Shape 87"/>
          <p:cNvSpPr txBox="1"/>
          <p:nvPr>
            <p:ph idx="1" type="body"/>
          </p:nvPr>
        </p:nvSpPr>
        <p:spPr>
          <a:xfrm>
            <a:off x="914400" y="1163925"/>
            <a:ext cx="8229600" cy="3394500"/>
          </a:xfrm>
          <a:prstGeom prst="rect">
            <a:avLst/>
          </a:prstGeom>
          <a:noFill/>
          <a:ln>
            <a:noFill/>
          </a:ln>
        </p:spPr>
        <p:txBody>
          <a:bodyPr anchorCtr="0" anchor="t" bIns="45700" lIns="91425" rIns="91425" tIns="45700">
            <a:noAutofit/>
          </a:bodyPr>
          <a:lstStyle/>
          <a:p>
            <a:pPr indent="0" marL="0" marR="0" rtl="0" algn="l">
              <a:spcBef>
                <a:spcPts val="0"/>
              </a:spcBef>
              <a:buNone/>
            </a:pPr>
            <a:r>
              <a:t/>
            </a:r>
            <a:endParaRPr sz="2400">
              <a:solidFill>
                <a:srgbClr val="666666"/>
              </a:solidFill>
              <a:latin typeface="Calibri"/>
              <a:ea typeface="Calibri"/>
              <a:cs typeface="Calibri"/>
              <a:sym typeface="Calibri"/>
            </a:endParaRPr>
          </a:p>
          <a:p>
            <a:pPr indent="0" marL="0" marR="0" rtl="0" algn="l">
              <a:spcBef>
                <a:spcPts val="0"/>
              </a:spcBef>
              <a:buNone/>
            </a:pPr>
            <a:r>
              <a:rPr lang="en" sz="2400">
                <a:solidFill>
                  <a:srgbClr val="666666"/>
                </a:solidFill>
                <a:latin typeface="Calibri"/>
                <a:ea typeface="Calibri"/>
                <a:cs typeface="Calibri"/>
                <a:sym typeface="Calibri"/>
              </a:rPr>
              <a:t>Ensure that by 2015 children everywhere, boys and girls alike, will be able to complete a full course of primary schooling. </a:t>
            </a:r>
          </a:p>
          <a:p>
            <a:pPr indent="0" marL="0" marR="0" rtl="0" algn="l">
              <a:spcBef>
                <a:spcPts val="0"/>
              </a:spcBef>
              <a:buNone/>
            </a:pPr>
            <a:r>
              <a:t/>
            </a:r>
            <a:endParaRPr sz="2400">
              <a:solidFill>
                <a:srgbClr val="666666"/>
              </a:solidFill>
              <a:latin typeface="Calibri"/>
              <a:ea typeface="Calibri"/>
              <a:cs typeface="Calibri"/>
              <a:sym typeface="Calibri"/>
            </a:endParaRPr>
          </a:p>
          <a:p>
            <a:pPr indent="0" marL="0" marR="0" rtl="0" algn="l">
              <a:spcBef>
                <a:spcPts val="0"/>
              </a:spcBef>
              <a:buNone/>
            </a:pPr>
            <a:r>
              <a:rPr lang="en" sz="2400">
                <a:solidFill>
                  <a:srgbClr val="000000"/>
                </a:solidFill>
                <a:latin typeface="Calibri"/>
                <a:ea typeface="Calibri"/>
                <a:cs typeface="Calibri"/>
                <a:sym typeface="Calibri"/>
              </a:rPr>
              <a:t>Indicators:</a:t>
            </a:r>
          </a:p>
          <a:p>
            <a:pPr indent="-381000" lvl="0" marL="457200" marR="0" rtl="0" algn="l">
              <a:spcBef>
                <a:spcPts val="0"/>
              </a:spcBef>
              <a:buClr>
                <a:srgbClr val="666666"/>
              </a:buClr>
              <a:buSzPct val="100000"/>
              <a:buFont typeface="Calibri"/>
              <a:buChar char="•"/>
            </a:pPr>
            <a:r>
              <a:rPr lang="en" sz="2400">
                <a:solidFill>
                  <a:srgbClr val="666666"/>
                </a:solidFill>
                <a:latin typeface="Calibri"/>
                <a:ea typeface="Calibri"/>
                <a:cs typeface="Calibri"/>
                <a:sym typeface="Calibri"/>
              </a:rPr>
              <a:t>Net enrolment ratio in primary education</a:t>
            </a:r>
          </a:p>
          <a:p>
            <a:pPr indent="-381000" lvl="0" marL="457200" marR="0" rtl="0" algn="l">
              <a:spcBef>
                <a:spcPts val="0"/>
              </a:spcBef>
              <a:buClr>
                <a:srgbClr val="666666"/>
              </a:buClr>
              <a:buSzPct val="100000"/>
              <a:buFont typeface="Calibri"/>
              <a:buChar char="•"/>
            </a:pPr>
            <a:r>
              <a:rPr lang="en" sz="2400">
                <a:solidFill>
                  <a:srgbClr val="666666"/>
                </a:solidFill>
                <a:latin typeface="Calibri"/>
                <a:ea typeface="Calibri"/>
                <a:cs typeface="Calibri"/>
                <a:sym typeface="Calibri"/>
              </a:rPr>
              <a:t>Proportion of pupils starting grade 1 who reach grade 5.</a:t>
            </a:r>
          </a:p>
          <a:p>
            <a:pPr indent="-381000" lvl="0" marL="457200" marR="0" rtl="0" algn="l">
              <a:spcBef>
                <a:spcPts val="0"/>
              </a:spcBef>
              <a:buClr>
                <a:srgbClr val="666666"/>
              </a:buClr>
              <a:buSzPct val="100000"/>
              <a:buFont typeface="Calibri"/>
              <a:buChar char="•"/>
            </a:pPr>
            <a:r>
              <a:rPr lang="en" sz="2400">
                <a:solidFill>
                  <a:srgbClr val="666666"/>
                </a:solidFill>
                <a:latin typeface="Calibri"/>
                <a:ea typeface="Calibri"/>
                <a:cs typeface="Calibri"/>
                <a:sym typeface="Calibri"/>
              </a:rPr>
              <a:t>Literacy rate of 15-24 year olds. </a:t>
            </a:r>
          </a:p>
        </p:txBody>
      </p:sp>
      <p:pic>
        <p:nvPicPr>
          <p:cNvPr id="88" name="Shape 88"/>
          <p:cNvPicPr preferRelativeResize="0"/>
          <p:nvPr/>
        </p:nvPicPr>
        <p:blipFill>
          <a:blip r:embed="rId3">
            <a:alphaModFix/>
          </a:blip>
          <a:stretch>
            <a:fillRect/>
          </a:stretch>
        </p:blipFill>
        <p:spPr>
          <a:xfrm>
            <a:off x="282500" y="50562"/>
            <a:ext cx="1154299" cy="116805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lang="en" sz="3950">
                <a:solidFill>
                  <a:srgbClr val="F074AC"/>
                </a:solidFill>
                <a:latin typeface="Calibri"/>
                <a:ea typeface="Calibri"/>
                <a:cs typeface="Calibri"/>
                <a:sym typeface="Calibri"/>
              </a:rPr>
              <a:t> Achieve Universal Primary Education</a:t>
            </a:r>
          </a:p>
        </p:txBody>
      </p:sp>
      <p:sp>
        <p:nvSpPr>
          <p:cNvPr id="94" name="Shape 94"/>
          <p:cNvSpPr txBox="1"/>
          <p:nvPr>
            <p:ph idx="1" type="body"/>
          </p:nvPr>
        </p:nvSpPr>
        <p:spPr>
          <a:xfrm>
            <a:off x="457200" y="1200150"/>
            <a:ext cx="4038599" cy="3394500"/>
          </a:xfrm>
          <a:prstGeom prst="rect">
            <a:avLst/>
          </a:prstGeom>
          <a:noFill/>
          <a:ln>
            <a:noFill/>
          </a:ln>
        </p:spPr>
        <p:txBody>
          <a:bodyPr anchorCtr="0" anchor="t" bIns="45700" lIns="91425" rIns="91425" tIns="45700">
            <a:noAutofit/>
          </a:bodyPr>
          <a:lstStyle/>
          <a:p>
            <a:pPr lvl="0" marR="0" rtl="0" algn="ctr">
              <a:spcBef>
                <a:spcPts val="0"/>
              </a:spcBef>
              <a:buNone/>
            </a:pPr>
            <a:r>
              <a:rPr b="0" baseline="0" i="0" lang="en" sz="3200" u="sng" cap="none" strike="noStrike">
                <a:solidFill>
                  <a:srgbClr val="FF0000"/>
                </a:solidFill>
                <a:latin typeface="Calibri"/>
                <a:ea typeface="Calibri"/>
                <a:cs typeface="Calibri"/>
                <a:sym typeface="Calibri"/>
              </a:rPr>
              <a:t>Kyrgyzstan</a:t>
            </a:r>
          </a:p>
          <a:p>
            <a:pPr indent="-342900" lvl="0" marL="457200" marR="0" rtl="0" algn="l">
              <a:spcBef>
                <a:spcPts val="0"/>
              </a:spcBef>
              <a:buClr>
                <a:srgbClr val="666666"/>
              </a:buClr>
              <a:buSzPct val="100000"/>
              <a:buFont typeface="Calibri"/>
              <a:buAutoNum type="arabicParenR"/>
            </a:pPr>
            <a:r>
              <a:rPr lang="en" sz="1800">
                <a:solidFill>
                  <a:srgbClr val="666666"/>
                </a:solidFill>
                <a:latin typeface="Calibri"/>
                <a:ea typeface="Calibri"/>
                <a:cs typeface="Calibri"/>
                <a:sym typeface="Calibri"/>
              </a:rPr>
              <a:t>Children out of school ranked 146/187 countries.</a:t>
            </a:r>
          </a:p>
          <a:p>
            <a:pPr indent="-342900" lvl="0" marL="457200" marR="0" rtl="0" algn="l">
              <a:spcBef>
                <a:spcPts val="0"/>
              </a:spcBef>
              <a:buClr>
                <a:srgbClr val="666666"/>
              </a:buClr>
              <a:buSzPct val="100000"/>
              <a:buFont typeface="Calibri"/>
              <a:buAutoNum type="arabicParenR"/>
            </a:pPr>
            <a:r>
              <a:rPr lang="en" sz="1800">
                <a:solidFill>
                  <a:srgbClr val="666666"/>
                </a:solidFill>
                <a:latin typeface="Calibri"/>
                <a:ea typeface="Calibri"/>
                <a:cs typeface="Calibri"/>
                <a:sym typeface="Calibri"/>
              </a:rPr>
              <a:t>The literacy rate of the population aged 15-24 years, according to official data, is high - 99.75% (2011), including women - 99.8%,  men - 99.7%.</a:t>
            </a:r>
          </a:p>
          <a:p>
            <a:pPr lvl="0" marR="0" rtl="0" algn="l">
              <a:spcBef>
                <a:spcPts val="0"/>
              </a:spcBef>
              <a:buNone/>
            </a:pPr>
            <a:r>
              <a:t/>
            </a:r>
            <a:endParaRPr sz="1400">
              <a:solidFill>
                <a:srgbClr val="666666"/>
              </a:solidFill>
              <a:latin typeface="Calibri"/>
              <a:ea typeface="Calibri"/>
              <a:cs typeface="Calibri"/>
              <a:sym typeface="Calibri"/>
            </a:endParaRPr>
          </a:p>
          <a:p>
            <a:pPr lvl="0" marR="0" rtl="0" algn="l">
              <a:spcBef>
                <a:spcPts val="0"/>
              </a:spcBef>
              <a:buNone/>
            </a:pPr>
            <a:r>
              <a:t/>
            </a:r>
            <a:endParaRPr sz="3200" u="sng">
              <a:solidFill>
                <a:srgbClr val="666666"/>
              </a:solidFill>
              <a:latin typeface="Calibri"/>
              <a:ea typeface="Calibri"/>
              <a:cs typeface="Calibri"/>
              <a:sym typeface="Calibri"/>
            </a:endParaRPr>
          </a:p>
          <a:p>
            <a:pPr indent="-139700" lvl="0" marL="342900" marR="0" rtl="0" algn="l">
              <a:spcBef>
                <a:spcPts val="64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p:txBody>
      </p:sp>
      <p:sp>
        <p:nvSpPr>
          <p:cNvPr id="95" name="Shape 95"/>
          <p:cNvSpPr txBox="1"/>
          <p:nvPr>
            <p:ph idx="2" type="body"/>
          </p:nvPr>
        </p:nvSpPr>
        <p:spPr>
          <a:xfrm>
            <a:off x="4648200" y="1063225"/>
            <a:ext cx="4038599" cy="3394500"/>
          </a:xfrm>
          <a:prstGeom prst="rect">
            <a:avLst/>
          </a:prstGeom>
        </p:spPr>
        <p:txBody>
          <a:bodyPr anchorCtr="0" anchor="t" bIns="91425" lIns="91425" rIns="91425" tIns="91425">
            <a:noAutofit/>
          </a:bodyPr>
          <a:lstStyle/>
          <a:p>
            <a:pPr lvl="0" rtl="0" algn="ctr">
              <a:spcBef>
                <a:spcPts val="0"/>
              </a:spcBef>
              <a:buNone/>
            </a:pPr>
            <a:r>
              <a:rPr lang="en" sz="3200" u="sng">
                <a:solidFill>
                  <a:srgbClr val="38761D"/>
                </a:solidFill>
                <a:latin typeface="Calibri"/>
                <a:ea typeface="Calibri"/>
                <a:cs typeface="Calibri"/>
                <a:sym typeface="Calibri"/>
              </a:rPr>
              <a:t>Bangladesh</a:t>
            </a:r>
          </a:p>
          <a:p>
            <a:pPr indent="-342900" lvl="0" marL="457200" rtl="0">
              <a:spcBef>
                <a:spcPts val="0"/>
              </a:spcBef>
              <a:buClr>
                <a:srgbClr val="666666"/>
              </a:buClr>
              <a:buSzPct val="100000"/>
              <a:buFont typeface="Calibri"/>
              <a:buAutoNum type="arabicParenR"/>
            </a:pPr>
            <a:r>
              <a:rPr lang="en" sz="1800">
                <a:solidFill>
                  <a:srgbClr val="666666"/>
                </a:solidFill>
                <a:latin typeface="Calibri"/>
                <a:ea typeface="Calibri"/>
                <a:cs typeface="Calibri"/>
                <a:sym typeface="Calibri"/>
              </a:rPr>
              <a:t>Children out of school ranked 93/187 countries</a:t>
            </a:r>
          </a:p>
          <a:p>
            <a:pPr indent="-342900" lvl="0" marL="457200" rtl="0">
              <a:spcBef>
                <a:spcPts val="0"/>
              </a:spcBef>
              <a:buClr>
                <a:srgbClr val="666666"/>
              </a:buClr>
              <a:buSzPct val="100000"/>
              <a:buFont typeface="Calibri"/>
              <a:buAutoNum type="arabicParenR"/>
            </a:pPr>
            <a:r>
              <a:rPr lang="en" sz="1800">
                <a:solidFill>
                  <a:srgbClr val="666666"/>
                </a:solidFill>
                <a:latin typeface="Calibri"/>
                <a:ea typeface="Calibri"/>
                <a:cs typeface="Calibri"/>
                <a:sym typeface="Calibri"/>
              </a:rPr>
              <a:t>Total current literacy rate is: 74.9% for the population aged 15-24.</a:t>
            </a:r>
          </a:p>
          <a:p>
            <a:pPr indent="-342900" lvl="0" marL="457200">
              <a:spcBef>
                <a:spcPts val="0"/>
              </a:spcBef>
              <a:buClr>
                <a:srgbClr val="666666"/>
              </a:buClr>
              <a:buSzPct val="100000"/>
              <a:buFont typeface="Calibri"/>
              <a:buAutoNum type="arabicParenR"/>
            </a:pPr>
            <a:r>
              <a:rPr lang="en" sz="1800">
                <a:solidFill>
                  <a:srgbClr val="666666"/>
                </a:solidFill>
                <a:latin typeface="Calibri"/>
                <a:ea typeface="Calibri"/>
                <a:cs typeface="Calibri"/>
                <a:sym typeface="Calibri"/>
              </a:rPr>
              <a:t>98.7 percent; girls: 99.4 percent, boys: 97.2 percent</a:t>
            </a:r>
          </a:p>
        </p:txBody>
      </p:sp>
      <p:sp>
        <p:nvSpPr>
          <p:cNvPr id="96" name="Shape 96"/>
          <p:cNvSpPr txBox="1"/>
          <p:nvPr/>
        </p:nvSpPr>
        <p:spPr>
          <a:xfrm>
            <a:off x="1105725" y="4189650"/>
            <a:ext cx="8229600" cy="811500"/>
          </a:xfrm>
          <a:prstGeom prst="rect">
            <a:avLst/>
          </a:prstGeom>
          <a:noFill/>
          <a:ln>
            <a:noFill/>
          </a:ln>
        </p:spPr>
        <p:txBody>
          <a:bodyPr anchorCtr="0" anchor="t" bIns="91425" lIns="91425" rIns="91425" tIns="91425">
            <a:noAutofit/>
          </a:bodyPr>
          <a:lstStyle/>
          <a:p>
            <a:pPr>
              <a:spcBef>
                <a:spcPts val="0"/>
              </a:spcBef>
              <a:buNone/>
            </a:pPr>
            <a:r>
              <a:rPr lang="en" u="sng"/>
              <a:t>SUMMARY: </a:t>
            </a:r>
            <a:r>
              <a:rPr lang="en"/>
              <a:t>The schooling in Kyrgyzstan is is worse than in Bangladesh, however, the literacy rate is higher in Kyrgyzstan than in Bangladesh. Significant progress has been made in both countries since the goal has been created and set in place.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 sz="3950" u="none" cap="none" strike="noStrike">
                <a:solidFill>
                  <a:srgbClr val="F074AC"/>
                </a:solidFill>
                <a:latin typeface="Calibri"/>
                <a:ea typeface="Calibri"/>
                <a:cs typeface="Calibri"/>
                <a:sym typeface="Calibri"/>
              </a:rPr>
              <a:t>3:Promote Gender Equality and Empower Women</a:t>
            </a:r>
          </a:p>
        </p:txBody>
      </p:sp>
      <p:sp>
        <p:nvSpPr>
          <p:cNvPr id="102" name="Shape 102"/>
          <p:cNvSpPr txBox="1"/>
          <p:nvPr>
            <p:ph idx="1" type="body"/>
          </p:nvPr>
        </p:nvSpPr>
        <p:spPr>
          <a:xfrm>
            <a:off x="789625" y="1177425"/>
            <a:ext cx="8229600" cy="3394500"/>
          </a:xfrm>
          <a:prstGeom prst="rect">
            <a:avLst/>
          </a:prstGeom>
          <a:noFill/>
          <a:ln>
            <a:noFill/>
          </a:ln>
        </p:spPr>
        <p:txBody>
          <a:bodyPr anchorCtr="0" anchor="t" bIns="45700" lIns="91425" rIns="91425" tIns="45700">
            <a:noAutofit/>
          </a:bodyPr>
          <a:lstStyle/>
          <a:p>
            <a:pPr indent="0" marL="0" marR="0" rtl="0" algn="l">
              <a:spcBef>
                <a:spcPts val="0"/>
              </a:spcBef>
              <a:buNone/>
            </a:pPr>
            <a:r>
              <a:rPr lang="en" sz="2300">
                <a:solidFill>
                  <a:srgbClr val="666666"/>
                </a:solidFill>
                <a:latin typeface="Calibri"/>
                <a:ea typeface="Calibri"/>
                <a:cs typeface="Calibri"/>
                <a:sym typeface="Calibri"/>
              </a:rPr>
              <a:t>To eliminate gender disparity in primary and secondary education, preferably by 2005, and in all levels of education no late than 2015.</a:t>
            </a:r>
          </a:p>
          <a:p>
            <a:pPr indent="0" marL="0" marR="0" rtl="0" algn="l">
              <a:spcBef>
                <a:spcPts val="0"/>
              </a:spcBef>
              <a:buNone/>
            </a:pPr>
            <a:r>
              <a:t/>
            </a:r>
            <a:endParaRPr sz="2300">
              <a:solidFill>
                <a:srgbClr val="666666"/>
              </a:solidFill>
              <a:latin typeface="Calibri"/>
              <a:ea typeface="Calibri"/>
              <a:cs typeface="Calibri"/>
              <a:sym typeface="Calibri"/>
            </a:endParaRPr>
          </a:p>
          <a:p>
            <a:pPr indent="0" marL="0" marR="0" rtl="0" algn="l">
              <a:spcBef>
                <a:spcPts val="0"/>
              </a:spcBef>
              <a:buNone/>
            </a:pPr>
            <a:r>
              <a:rPr lang="en" sz="2300">
                <a:solidFill>
                  <a:srgbClr val="000000"/>
                </a:solidFill>
                <a:latin typeface="Calibri"/>
                <a:ea typeface="Calibri"/>
                <a:cs typeface="Calibri"/>
                <a:sym typeface="Calibri"/>
              </a:rPr>
              <a:t>Indicators:</a:t>
            </a:r>
          </a:p>
          <a:p>
            <a:pPr indent="-374650" lvl="0" marL="457200" marR="0" rtl="0" algn="l">
              <a:spcBef>
                <a:spcPts val="0"/>
              </a:spcBef>
              <a:buClr>
                <a:srgbClr val="666666"/>
              </a:buClr>
              <a:buSzPct val="100000"/>
              <a:buFont typeface="Calibri"/>
              <a:buChar char="•"/>
            </a:pPr>
            <a:r>
              <a:rPr lang="en" sz="2300">
                <a:solidFill>
                  <a:srgbClr val="666666"/>
                </a:solidFill>
                <a:latin typeface="Calibri"/>
                <a:ea typeface="Calibri"/>
                <a:cs typeface="Calibri"/>
                <a:sym typeface="Calibri"/>
              </a:rPr>
              <a:t>Ratio of girls to boys in primary, secondary </a:t>
            </a:r>
          </a:p>
          <a:p>
            <a:pPr indent="457200" lvl="0" marL="0" marR="0" rtl="0" algn="l">
              <a:spcBef>
                <a:spcPts val="0"/>
              </a:spcBef>
              <a:buNone/>
            </a:pPr>
            <a:r>
              <a:rPr lang="en" sz="2300">
                <a:solidFill>
                  <a:srgbClr val="666666"/>
                </a:solidFill>
                <a:latin typeface="Calibri"/>
                <a:ea typeface="Calibri"/>
                <a:cs typeface="Calibri"/>
                <a:sym typeface="Calibri"/>
              </a:rPr>
              <a:t>and tertiary education.</a:t>
            </a:r>
          </a:p>
          <a:p>
            <a:pPr indent="-374650" lvl="0" marL="457200" marR="0" rtl="0" algn="l">
              <a:spcBef>
                <a:spcPts val="0"/>
              </a:spcBef>
              <a:buClr>
                <a:srgbClr val="666666"/>
              </a:buClr>
              <a:buSzPct val="100000"/>
              <a:buFont typeface="Calibri"/>
              <a:buChar char="•"/>
            </a:pPr>
            <a:r>
              <a:rPr lang="en" sz="2300">
                <a:solidFill>
                  <a:srgbClr val="666666"/>
                </a:solidFill>
                <a:latin typeface="Calibri"/>
                <a:ea typeface="Calibri"/>
                <a:cs typeface="Calibri"/>
                <a:sym typeface="Calibri"/>
              </a:rPr>
              <a:t>Ratio of literate women to men 15-24 years old.</a:t>
            </a:r>
          </a:p>
          <a:p>
            <a:pPr indent="-374650" lvl="0" marL="457200" marR="0" rtl="0" algn="l">
              <a:spcBef>
                <a:spcPts val="0"/>
              </a:spcBef>
              <a:buClr>
                <a:srgbClr val="666666"/>
              </a:buClr>
              <a:buSzPct val="100000"/>
              <a:buFont typeface="Calibri"/>
              <a:buChar char="•"/>
            </a:pPr>
            <a:r>
              <a:rPr lang="en" sz="2300">
                <a:solidFill>
                  <a:srgbClr val="666666"/>
                </a:solidFill>
                <a:latin typeface="Calibri"/>
                <a:ea typeface="Calibri"/>
                <a:cs typeface="Calibri"/>
                <a:sym typeface="Calibri"/>
              </a:rPr>
              <a:t>Share of women in wage employment in the non-agricultural sector.</a:t>
            </a:r>
          </a:p>
          <a:p>
            <a:pPr indent="-374650" lvl="0" marL="457200" marR="0" rtl="0" algn="l">
              <a:spcBef>
                <a:spcPts val="0"/>
              </a:spcBef>
              <a:buClr>
                <a:srgbClr val="666666"/>
              </a:buClr>
              <a:buSzPct val="100000"/>
              <a:buFont typeface="Calibri"/>
              <a:buChar char="•"/>
            </a:pPr>
            <a:r>
              <a:rPr lang="en" sz="2300">
                <a:solidFill>
                  <a:srgbClr val="666666"/>
                </a:solidFill>
                <a:latin typeface="Calibri"/>
                <a:ea typeface="Calibri"/>
                <a:cs typeface="Calibri"/>
                <a:sym typeface="Calibri"/>
              </a:rPr>
              <a:t>Proportion of seats held by women in national parliament. </a:t>
            </a:r>
          </a:p>
          <a:p>
            <a:pPr indent="0" lvl="0" marL="0" marR="0" rtl="0" algn="l">
              <a:spcBef>
                <a:spcPts val="0"/>
              </a:spcBef>
              <a:buNone/>
            </a:pPr>
            <a:r>
              <a:t/>
            </a:r>
            <a:endParaRPr sz="2300">
              <a:solidFill>
                <a:schemeClr val="dk1"/>
              </a:solidFill>
              <a:latin typeface="Calibri"/>
              <a:ea typeface="Calibri"/>
              <a:cs typeface="Calibri"/>
              <a:sym typeface="Calibri"/>
            </a:endParaRPr>
          </a:p>
          <a:p>
            <a:pPr indent="-139700" lvl="0" marL="342900" marR="0" rtl="0" algn="l">
              <a:spcBef>
                <a:spcPts val="640"/>
              </a:spcBef>
              <a:buClr>
                <a:schemeClr val="dk1"/>
              </a:buClr>
              <a:buFont typeface="Arial"/>
              <a:buNone/>
            </a:pPr>
            <a:r>
              <a:t/>
            </a:r>
            <a:endParaRPr b="0" baseline="0" i="0" u="none" cap="none" strike="noStrike">
              <a:solidFill>
                <a:schemeClr val="dk1"/>
              </a:solidFill>
              <a:latin typeface="Calibri"/>
              <a:ea typeface="Calibri"/>
              <a:cs typeface="Calibri"/>
              <a:sym typeface="Calibri"/>
            </a:endParaRPr>
          </a:p>
        </p:txBody>
      </p:sp>
      <p:pic>
        <p:nvPicPr>
          <p:cNvPr id="103" name="Shape 103"/>
          <p:cNvPicPr preferRelativeResize="0"/>
          <p:nvPr/>
        </p:nvPicPr>
        <p:blipFill>
          <a:blip r:embed="rId3">
            <a:alphaModFix/>
          </a:blip>
          <a:stretch>
            <a:fillRect/>
          </a:stretch>
        </p:blipFill>
        <p:spPr>
          <a:xfrm>
            <a:off x="7920571" y="91771"/>
            <a:ext cx="1098649" cy="108564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42203"/>
            <a:ext cx="8229600" cy="857400"/>
          </a:xfrm>
          <a:prstGeom prst="rect">
            <a:avLst/>
          </a:prstGeom>
          <a:noFill/>
          <a:ln>
            <a:noFill/>
          </a:ln>
        </p:spPr>
        <p:txBody>
          <a:bodyPr anchorCtr="0" anchor="ctr" bIns="45700" lIns="91425" rIns="91425" tIns="45700">
            <a:noAutofit/>
          </a:bodyPr>
          <a:lstStyle/>
          <a:p>
            <a:pPr lvl="0" rtl="0">
              <a:spcBef>
                <a:spcPts val="0"/>
              </a:spcBef>
              <a:buClr>
                <a:schemeClr val="dk1"/>
              </a:buClr>
              <a:buSzPct val="25000"/>
              <a:buFont typeface="Calibri"/>
              <a:buNone/>
            </a:pPr>
            <a:r>
              <a:rPr lang="en" sz="3600">
                <a:solidFill>
                  <a:srgbClr val="F074AC"/>
                </a:solidFill>
                <a:latin typeface="Calibri"/>
                <a:ea typeface="Calibri"/>
                <a:cs typeface="Calibri"/>
                <a:sym typeface="Calibri"/>
              </a:rPr>
              <a:t>Promote Gender Equality and Empower Women</a:t>
            </a:r>
          </a:p>
        </p:txBody>
      </p:sp>
      <p:sp>
        <p:nvSpPr>
          <p:cNvPr id="109" name="Shape 109"/>
          <p:cNvSpPr txBox="1"/>
          <p:nvPr>
            <p:ph idx="1" type="body"/>
          </p:nvPr>
        </p:nvSpPr>
        <p:spPr>
          <a:xfrm>
            <a:off x="457200" y="1151850"/>
            <a:ext cx="4038599" cy="3394500"/>
          </a:xfrm>
          <a:prstGeom prst="rect">
            <a:avLst/>
          </a:prstGeom>
          <a:noFill/>
          <a:ln>
            <a:noFill/>
          </a:ln>
        </p:spPr>
        <p:txBody>
          <a:bodyPr anchorCtr="0" anchor="t" bIns="45700" lIns="91425" rIns="91425" tIns="45700">
            <a:noAutofit/>
          </a:bodyPr>
          <a:lstStyle/>
          <a:p>
            <a:pPr indent="0" lvl="0" marL="0" marR="0" rtl="0" algn="ctr">
              <a:spcBef>
                <a:spcPts val="0"/>
              </a:spcBef>
              <a:buClr>
                <a:schemeClr val="dk1"/>
              </a:buClr>
              <a:buSzPct val="25000"/>
              <a:buFont typeface="Arial"/>
              <a:buNone/>
            </a:pPr>
            <a:r>
              <a:rPr b="0" baseline="0" i="0" lang="en" sz="3200" u="sng" cap="none" strike="noStrike">
                <a:solidFill>
                  <a:srgbClr val="FF0000"/>
                </a:solidFill>
                <a:latin typeface="Calibri"/>
                <a:ea typeface="Calibri"/>
                <a:cs typeface="Calibri"/>
                <a:sym typeface="Calibri"/>
              </a:rPr>
              <a:t>Kyrgyzstan</a:t>
            </a:r>
          </a:p>
          <a:p>
            <a:pPr indent="0" lvl="0" marL="0" marR="0" rtl="0" algn="l">
              <a:spcBef>
                <a:spcPts val="640"/>
              </a:spcBef>
              <a:buClr>
                <a:schemeClr val="dk1"/>
              </a:buClr>
              <a:buSzPct val="25000"/>
              <a:buFont typeface="Arial"/>
              <a:buNone/>
            </a:pPr>
            <a:r>
              <a:rPr lang="en" sz="1400">
                <a:solidFill>
                  <a:srgbClr val="666666"/>
                </a:solidFill>
                <a:latin typeface="Calibri"/>
                <a:ea typeface="Calibri"/>
                <a:cs typeface="Calibri"/>
                <a:sym typeface="Calibri"/>
              </a:rPr>
              <a:t> The proportion of women in the workforce, due to the peculiarities of women’s position in the labor market, steadily decreased to 41.8% in 2011.</a:t>
            </a:r>
          </a:p>
          <a:p>
            <a:pPr indent="0" lvl="0" marL="0" marR="0" rtl="0" algn="l">
              <a:spcBef>
                <a:spcPts val="640"/>
              </a:spcBef>
              <a:buClr>
                <a:schemeClr val="dk1"/>
              </a:buClr>
              <a:buSzPct val="25000"/>
              <a:buFont typeface="Arial"/>
              <a:buNone/>
            </a:pPr>
            <a:r>
              <a:rPr lang="en" sz="1400">
                <a:solidFill>
                  <a:srgbClr val="666666"/>
                </a:solidFill>
                <a:latin typeface="Calibri"/>
                <a:ea typeface="Calibri"/>
                <a:cs typeface="Calibri"/>
                <a:sym typeface="Calibri"/>
              </a:rPr>
              <a:t>The Kyrgyz Republic has signed and ratified a number of basic UN documents, aimed at achieving gender equality and is taking steps to promote gender equality policies in the country.</a:t>
            </a:r>
          </a:p>
          <a:p>
            <a:pPr indent="0" lvl="0" marL="0" marR="0" rtl="0" algn="l">
              <a:spcBef>
                <a:spcPts val="640"/>
              </a:spcBef>
              <a:buClr>
                <a:schemeClr val="dk1"/>
              </a:buClr>
              <a:buFont typeface="Arial"/>
              <a:buNone/>
            </a:pPr>
            <a:r>
              <a:t/>
            </a:r>
            <a:endParaRPr sz="3200">
              <a:solidFill>
                <a:schemeClr val="dk1"/>
              </a:solidFill>
              <a:latin typeface="Calibri"/>
              <a:ea typeface="Calibri"/>
              <a:cs typeface="Calibri"/>
              <a:sym typeface="Calibri"/>
            </a:endParaRPr>
          </a:p>
          <a:p>
            <a:pPr indent="0" lvl="0" marL="0" marR="0" rtl="0" algn="l">
              <a:spcBef>
                <a:spcPts val="640"/>
              </a:spcBef>
              <a:buClr>
                <a:schemeClr val="dk1"/>
              </a:buClr>
              <a:buFont typeface="Arial"/>
              <a:buNone/>
            </a:pPr>
            <a:r>
              <a:t/>
            </a:r>
            <a:endParaRPr sz="3200">
              <a:solidFill>
                <a:schemeClr val="dk1"/>
              </a:solidFill>
              <a:latin typeface="Calibri"/>
              <a:ea typeface="Calibri"/>
              <a:cs typeface="Calibri"/>
              <a:sym typeface="Calibri"/>
            </a:endParaRPr>
          </a:p>
          <a:p>
            <a:pPr indent="0" lvl="0" marL="0" marR="0" rtl="0" algn="l">
              <a:spcBef>
                <a:spcPts val="640"/>
              </a:spcBef>
              <a:buClr>
                <a:schemeClr val="dk1"/>
              </a:buClr>
              <a:buFont typeface="Arial"/>
              <a:buNone/>
            </a:pPr>
            <a:r>
              <a:t/>
            </a:r>
            <a:endParaRPr sz="3200">
              <a:solidFill>
                <a:schemeClr val="dk1"/>
              </a:solidFill>
              <a:latin typeface="Calibri"/>
              <a:ea typeface="Calibri"/>
              <a:cs typeface="Calibri"/>
              <a:sym typeface="Calibri"/>
            </a:endParaRPr>
          </a:p>
          <a:p>
            <a:pPr indent="0" lvl="0" marL="0" marR="0" rtl="0" algn="l">
              <a:spcBef>
                <a:spcPts val="640"/>
              </a:spcBef>
              <a:buClr>
                <a:schemeClr val="dk1"/>
              </a:buClr>
              <a:buFont typeface="Arial"/>
              <a:buNone/>
            </a:pPr>
            <a:r>
              <a:t/>
            </a:r>
            <a:endParaRPr sz="3200">
              <a:solidFill>
                <a:schemeClr val="dk1"/>
              </a:solidFill>
              <a:latin typeface="Calibri"/>
              <a:ea typeface="Calibri"/>
              <a:cs typeface="Calibri"/>
              <a:sym typeface="Calibri"/>
            </a:endParaRPr>
          </a:p>
        </p:txBody>
      </p:sp>
      <p:sp>
        <p:nvSpPr>
          <p:cNvPr id="110" name="Shape 110"/>
          <p:cNvSpPr txBox="1"/>
          <p:nvPr>
            <p:ph idx="2" type="body"/>
          </p:nvPr>
        </p:nvSpPr>
        <p:spPr>
          <a:xfrm>
            <a:off x="4399200" y="1004250"/>
            <a:ext cx="4038599" cy="3689700"/>
          </a:xfrm>
          <a:prstGeom prst="rect">
            <a:avLst/>
          </a:prstGeom>
        </p:spPr>
        <p:txBody>
          <a:bodyPr anchorCtr="0" anchor="t" bIns="91425" lIns="91425" rIns="91425" tIns="91425">
            <a:noAutofit/>
          </a:bodyPr>
          <a:lstStyle/>
          <a:p>
            <a:pPr rtl="0" algn="ctr">
              <a:spcBef>
                <a:spcPts val="0"/>
              </a:spcBef>
              <a:buNone/>
            </a:pPr>
            <a:r>
              <a:rPr lang="en" sz="3200" u="sng">
                <a:solidFill>
                  <a:srgbClr val="38761D"/>
                </a:solidFill>
                <a:latin typeface="Calibri"/>
                <a:ea typeface="Calibri"/>
                <a:cs typeface="Calibri"/>
                <a:sym typeface="Calibri"/>
              </a:rPr>
              <a:t>Bangladesh</a:t>
            </a:r>
          </a:p>
          <a:p>
            <a:pPr rtl="0">
              <a:spcBef>
                <a:spcPts val="0"/>
              </a:spcBef>
              <a:buNone/>
            </a:pPr>
            <a:r>
              <a:rPr lang="en" sz="1400">
                <a:solidFill>
                  <a:srgbClr val="666666"/>
                </a:solidFill>
                <a:latin typeface="Calibri"/>
                <a:ea typeface="Calibri"/>
                <a:cs typeface="Calibri"/>
                <a:sym typeface="Calibri"/>
              </a:rPr>
              <a:t>The proportion of women in the workforce are at 19.87%</a:t>
            </a:r>
          </a:p>
          <a:p>
            <a:pPr rtl="0">
              <a:spcBef>
                <a:spcPts val="0"/>
              </a:spcBef>
              <a:buNone/>
            </a:pPr>
            <a:r>
              <a:rPr lang="en" sz="1400">
                <a:solidFill>
                  <a:srgbClr val="666666"/>
                </a:solidFill>
                <a:latin typeface="Calibri"/>
                <a:ea typeface="Calibri"/>
                <a:cs typeface="Calibri"/>
                <a:sym typeface="Calibri"/>
              </a:rPr>
              <a:t>Bangladesh has already achieved this goal i.e. gender parity in primary and secondary education at the national level</a:t>
            </a:r>
            <a:r>
              <a:rPr lang="en" sz="1400">
                <a:solidFill>
                  <a:srgbClr val="333333"/>
                </a:solidFill>
                <a:latin typeface="Calibri"/>
                <a:ea typeface="Calibri"/>
                <a:cs typeface="Calibri"/>
                <a:sym typeface="Calibri"/>
              </a:rPr>
              <a:t>.</a:t>
            </a:r>
          </a:p>
          <a:p>
            <a:pPr>
              <a:spcBef>
                <a:spcPts val="0"/>
              </a:spcBef>
              <a:buNone/>
            </a:pPr>
            <a:r>
              <a:rPr lang="en" sz="1400">
                <a:solidFill>
                  <a:srgbClr val="666666"/>
                </a:solidFill>
                <a:latin typeface="Arial"/>
                <a:ea typeface="Arial"/>
                <a:cs typeface="Arial"/>
                <a:sym typeface="Arial"/>
              </a:rPr>
              <a:t>There has been a sharp increase in the number of women parliamentarians elected (20 percent of total seats) in the last national election</a:t>
            </a:r>
          </a:p>
        </p:txBody>
      </p:sp>
      <p:sp>
        <p:nvSpPr>
          <p:cNvPr id="111" name="Shape 111"/>
          <p:cNvSpPr txBox="1"/>
          <p:nvPr/>
        </p:nvSpPr>
        <p:spPr>
          <a:xfrm>
            <a:off x="1161650" y="4038425"/>
            <a:ext cx="8229600" cy="811500"/>
          </a:xfrm>
          <a:prstGeom prst="rect">
            <a:avLst/>
          </a:prstGeom>
          <a:noFill/>
          <a:ln>
            <a:noFill/>
          </a:ln>
        </p:spPr>
        <p:txBody>
          <a:bodyPr anchorCtr="0" anchor="t" bIns="91425" lIns="91425" rIns="91425" tIns="91425">
            <a:noAutofit/>
          </a:bodyPr>
          <a:lstStyle/>
          <a:p>
            <a:pPr>
              <a:spcBef>
                <a:spcPts val="0"/>
              </a:spcBef>
              <a:buNone/>
            </a:pPr>
            <a:r>
              <a:rPr lang="en" u="sng"/>
              <a:t>SUMMARY: </a:t>
            </a:r>
            <a:r>
              <a:rPr lang="en"/>
              <a:t>Kyrgyzstan has a significant higher amount of women in the workforce compared to Bangladesh. Bangladesh has had better luck with gender equality when compared with Kyrgystan, and have had more progress with making life for women equal.</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457200" y="193903"/>
            <a:ext cx="8229600" cy="8574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lang="en" sz="4400">
                <a:solidFill>
                  <a:srgbClr val="F074AC"/>
                </a:solidFill>
                <a:latin typeface="Calibri"/>
                <a:ea typeface="Calibri"/>
                <a:cs typeface="Calibri"/>
                <a:sym typeface="Calibri"/>
              </a:rPr>
              <a:t>    </a:t>
            </a:r>
            <a:r>
              <a:rPr b="0" baseline="0" i="0" lang="en" sz="4400" u="none" cap="none" strike="noStrike">
                <a:solidFill>
                  <a:srgbClr val="F074AC"/>
                </a:solidFill>
                <a:latin typeface="Calibri"/>
                <a:ea typeface="Calibri"/>
                <a:cs typeface="Calibri"/>
                <a:sym typeface="Calibri"/>
              </a:rPr>
              <a:t>4: Reduce Child Mortality</a:t>
            </a:r>
          </a:p>
        </p:txBody>
      </p:sp>
      <p:sp>
        <p:nvSpPr>
          <p:cNvPr id="117" name="Shape 117"/>
          <p:cNvSpPr txBox="1"/>
          <p:nvPr>
            <p:ph idx="1" type="body"/>
          </p:nvPr>
        </p:nvSpPr>
        <p:spPr>
          <a:xfrm>
            <a:off x="698675" y="1427450"/>
            <a:ext cx="8229600" cy="3394500"/>
          </a:xfrm>
          <a:prstGeom prst="rect">
            <a:avLst/>
          </a:prstGeom>
          <a:noFill/>
          <a:ln>
            <a:noFill/>
          </a:ln>
        </p:spPr>
        <p:txBody>
          <a:bodyPr anchorCtr="0" anchor="t" bIns="45700" lIns="91425" rIns="91425" tIns="45700">
            <a:noAutofit/>
          </a:bodyPr>
          <a:lstStyle/>
          <a:p>
            <a:pPr indent="0" marL="0" marR="0" rtl="0" algn="l">
              <a:spcBef>
                <a:spcPts val="0"/>
              </a:spcBef>
              <a:buNone/>
            </a:pPr>
            <a:r>
              <a:t/>
            </a:r>
            <a:endParaRPr sz="2400">
              <a:solidFill>
                <a:srgbClr val="666666"/>
              </a:solidFill>
              <a:latin typeface="Calibri"/>
              <a:ea typeface="Calibri"/>
              <a:cs typeface="Calibri"/>
              <a:sym typeface="Calibri"/>
            </a:endParaRPr>
          </a:p>
          <a:p>
            <a:pPr indent="0" marL="0" marR="0" rtl="0" algn="l">
              <a:spcBef>
                <a:spcPts val="0"/>
              </a:spcBef>
              <a:buNone/>
            </a:pPr>
            <a:r>
              <a:rPr lang="en" sz="2400">
                <a:solidFill>
                  <a:srgbClr val="666666"/>
                </a:solidFill>
                <a:latin typeface="Calibri"/>
                <a:ea typeface="Calibri"/>
                <a:cs typeface="Calibri"/>
                <a:sym typeface="Calibri"/>
              </a:rPr>
              <a:t>Reduce by ⅔ , between 1990-2015, the under-five mortality rate.</a:t>
            </a:r>
          </a:p>
          <a:p>
            <a:pPr indent="0" marL="0" marR="0" rtl="0" algn="l">
              <a:spcBef>
                <a:spcPts val="0"/>
              </a:spcBef>
              <a:buNone/>
            </a:pPr>
            <a:r>
              <a:t/>
            </a:r>
            <a:endParaRPr sz="2400">
              <a:solidFill>
                <a:srgbClr val="666666"/>
              </a:solidFill>
              <a:latin typeface="Calibri"/>
              <a:ea typeface="Calibri"/>
              <a:cs typeface="Calibri"/>
              <a:sym typeface="Calibri"/>
            </a:endParaRPr>
          </a:p>
          <a:p>
            <a:pPr indent="0" lvl="0" marL="0" marR="0" rtl="0" algn="l">
              <a:spcBef>
                <a:spcPts val="0"/>
              </a:spcBef>
              <a:buNone/>
            </a:pPr>
            <a:r>
              <a:rPr lang="en" sz="2400">
                <a:solidFill>
                  <a:srgbClr val="000000"/>
                </a:solidFill>
                <a:latin typeface="Calibri"/>
                <a:ea typeface="Calibri"/>
                <a:cs typeface="Calibri"/>
                <a:sym typeface="Calibri"/>
              </a:rPr>
              <a:t>Indicators:</a:t>
            </a:r>
          </a:p>
          <a:p>
            <a:pPr indent="-381000" lvl="0" marL="457200" marR="0" rtl="0" algn="l">
              <a:spcBef>
                <a:spcPts val="640"/>
              </a:spcBef>
              <a:buClr>
                <a:srgbClr val="666666"/>
              </a:buClr>
              <a:buSzPct val="100000"/>
              <a:buFont typeface="Calibri"/>
              <a:buChar char="•"/>
            </a:pPr>
            <a:r>
              <a:rPr lang="en" sz="2400">
                <a:solidFill>
                  <a:srgbClr val="666666"/>
                </a:solidFill>
                <a:latin typeface="Calibri"/>
                <a:ea typeface="Calibri"/>
                <a:cs typeface="Calibri"/>
                <a:sym typeface="Calibri"/>
              </a:rPr>
              <a:t>under 5 mortality rate</a:t>
            </a:r>
          </a:p>
          <a:p>
            <a:pPr indent="-381000" lvl="0" marL="457200" marR="0" rtl="0" algn="l">
              <a:spcBef>
                <a:spcPts val="640"/>
              </a:spcBef>
              <a:buClr>
                <a:srgbClr val="666666"/>
              </a:buClr>
              <a:buSzPct val="100000"/>
              <a:buFont typeface="Calibri"/>
              <a:buChar char="•"/>
            </a:pPr>
            <a:r>
              <a:rPr lang="en" sz="2400">
                <a:solidFill>
                  <a:srgbClr val="666666"/>
                </a:solidFill>
                <a:latin typeface="Calibri"/>
                <a:ea typeface="Calibri"/>
                <a:cs typeface="Calibri"/>
                <a:sym typeface="Calibri"/>
              </a:rPr>
              <a:t>infant mortality rate</a:t>
            </a:r>
          </a:p>
          <a:p>
            <a:pPr indent="-381000" lvl="0" marL="457200" marR="0" rtl="0" algn="l">
              <a:spcBef>
                <a:spcPts val="640"/>
              </a:spcBef>
              <a:buClr>
                <a:srgbClr val="666666"/>
              </a:buClr>
              <a:buSzPct val="100000"/>
              <a:buFont typeface="Calibri"/>
              <a:buChar char="•"/>
            </a:pPr>
            <a:r>
              <a:rPr lang="en" sz="2400">
                <a:solidFill>
                  <a:srgbClr val="666666"/>
                </a:solidFill>
                <a:latin typeface="Calibri"/>
                <a:ea typeface="Calibri"/>
                <a:cs typeface="Calibri"/>
                <a:sym typeface="Calibri"/>
              </a:rPr>
              <a:t>proportion of 1 yr old children immunized against measles</a:t>
            </a:r>
          </a:p>
        </p:txBody>
      </p:sp>
      <p:pic>
        <p:nvPicPr>
          <p:cNvPr id="118" name="Shape 118"/>
          <p:cNvPicPr preferRelativeResize="0"/>
          <p:nvPr/>
        </p:nvPicPr>
        <p:blipFill>
          <a:blip r:embed="rId3">
            <a:alphaModFix/>
          </a:blip>
          <a:stretch>
            <a:fillRect/>
          </a:stretch>
        </p:blipFill>
        <p:spPr>
          <a:xfrm>
            <a:off x="0" y="108874"/>
            <a:ext cx="1052050" cy="10274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